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0"/>
  </p:notesMasterIdLst>
  <p:handoutMasterIdLst>
    <p:handoutMasterId r:id="rId31"/>
  </p:handoutMasterIdLst>
  <p:sldIdLst>
    <p:sldId id="360" r:id="rId5"/>
    <p:sldId id="402" r:id="rId6"/>
    <p:sldId id="371" r:id="rId7"/>
    <p:sldId id="372" r:id="rId8"/>
    <p:sldId id="373" r:id="rId9"/>
    <p:sldId id="355" r:id="rId10"/>
    <p:sldId id="357" r:id="rId11"/>
    <p:sldId id="391" r:id="rId12"/>
    <p:sldId id="358" r:id="rId13"/>
    <p:sldId id="387" r:id="rId14"/>
    <p:sldId id="297" r:id="rId15"/>
    <p:sldId id="403" r:id="rId16"/>
    <p:sldId id="263" r:id="rId17"/>
    <p:sldId id="392" r:id="rId18"/>
    <p:sldId id="393" r:id="rId19"/>
    <p:sldId id="399" r:id="rId20"/>
    <p:sldId id="401" r:id="rId21"/>
    <p:sldId id="386" r:id="rId22"/>
    <p:sldId id="314" r:id="rId23"/>
    <p:sldId id="287" r:id="rId24"/>
    <p:sldId id="390" r:id="rId25"/>
    <p:sldId id="398" r:id="rId26"/>
    <p:sldId id="395" r:id="rId27"/>
    <p:sldId id="396" r:id="rId28"/>
    <p:sldId id="397"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ey Hiller" initials="VH" lastIdx="1" clrIdx="0">
    <p:extLst>
      <p:ext uri="{19B8F6BF-5375-455C-9EA6-DF929625EA0E}">
        <p15:presenceInfo xmlns:p15="http://schemas.microsoft.com/office/powerpoint/2012/main" userId="S::VeneyH@volunteeringtas.org.au::68f88843-7033-4062-ab90-aaf64d685e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CED93-C6E4-47B5-8832-2FC039FF1E25}" v="1" dt="2023-05-09T06:07:03.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94" autoAdjust="0"/>
  </p:normalViewPr>
  <p:slideViewPr>
    <p:cSldViewPr snapToGrid="0">
      <p:cViewPr varScale="1">
        <p:scale>
          <a:sx n="53" d="100"/>
          <a:sy n="53" d="100"/>
        </p:scale>
        <p:origin x="1176" y="52"/>
      </p:cViewPr>
      <p:guideLst/>
    </p:cSldViewPr>
  </p:slideViewPr>
  <p:outlineViewPr>
    <p:cViewPr>
      <p:scale>
        <a:sx n="33" d="100"/>
        <a:sy n="33" d="100"/>
      </p:scale>
      <p:origin x="0" y="0"/>
    </p:cViewPr>
  </p:outlineViewPr>
  <p:notesTextViewPr>
    <p:cViewPr>
      <p:scale>
        <a:sx n="1" d="1"/>
        <a:sy n="1" d="1"/>
      </p:scale>
      <p:origin x="0" y="-1780"/>
    </p:cViewPr>
  </p:notesTextViewPr>
  <p:sorterViewPr>
    <p:cViewPr>
      <p:scale>
        <a:sx n="100" d="100"/>
        <a:sy n="100"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Osborne" userId="329da5b7-5adb-465e-9dfb-86add46aa495" providerId="ADAL" clId="{2008091C-342E-491E-822F-DEAD4D9C73F5}"/>
    <pc:docChg chg="undo custSel modSld">
      <pc:chgData name="Ruth Osborne" userId="329da5b7-5adb-465e-9dfb-86add46aa495" providerId="ADAL" clId="{2008091C-342E-491E-822F-DEAD4D9C73F5}" dt="2023-03-29T00:41:07.064" v="130" actId="255"/>
      <pc:docMkLst>
        <pc:docMk/>
      </pc:docMkLst>
      <pc:sldChg chg="modSp mod modNotesTx">
        <pc:chgData name="Ruth Osborne" userId="329da5b7-5adb-465e-9dfb-86add46aa495" providerId="ADAL" clId="{2008091C-342E-491E-822F-DEAD4D9C73F5}" dt="2023-03-28T23:54:43.713" v="89" actId="1076"/>
        <pc:sldMkLst>
          <pc:docMk/>
          <pc:sldMk cId="1721493794" sldId="263"/>
        </pc:sldMkLst>
        <pc:picChg chg="mod">
          <ac:chgData name="Ruth Osborne" userId="329da5b7-5adb-465e-9dfb-86add46aa495" providerId="ADAL" clId="{2008091C-342E-491E-822F-DEAD4D9C73F5}" dt="2023-03-28T23:54:43.713" v="89" actId="1076"/>
          <ac:picMkLst>
            <pc:docMk/>
            <pc:sldMk cId="1721493794" sldId="263"/>
            <ac:picMk id="4" creationId="{52066A24-8FBB-1497-2122-96EC3E721A7B}"/>
          </ac:picMkLst>
        </pc:picChg>
      </pc:sldChg>
      <pc:sldChg chg="modSp mod">
        <pc:chgData name="Ruth Osborne" userId="329da5b7-5adb-465e-9dfb-86add46aa495" providerId="ADAL" clId="{2008091C-342E-491E-822F-DEAD4D9C73F5}" dt="2023-03-28T23:58:13.765" v="125" actId="255"/>
        <pc:sldMkLst>
          <pc:docMk/>
          <pc:sldMk cId="2873893494" sldId="314"/>
        </pc:sldMkLst>
        <pc:spChg chg="mod">
          <ac:chgData name="Ruth Osborne" userId="329da5b7-5adb-465e-9dfb-86add46aa495" providerId="ADAL" clId="{2008091C-342E-491E-822F-DEAD4D9C73F5}" dt="2023-03-28T23:58:13.765" v="125" actId="255"/>
          <ac:spMkLst>
            <pc:docMk/>
            <pc:sldMk cId="2873893494" sldId="314"/>
            <ac:spMk id="10" creationId="{65EE7E0D-01A7-4708-8CA8-371DDFD44E4B}"/>
          </ac:spMkLst>
        </pc:spChg>
      </pc:sldChg>
      <pc:sldChg chg="modSp mod">
        <pc:chgData name="Ruth Osborne" userId="329da5b7-5adb-465e-9dfb-86add46aa495" providerId="ADAL" clId="{2008091C-342E-491E-822F-DEAD4D9C73F5}" dt="2023-03-28T23:52:46.968" v="4" actId="20577"/>
        <pc:sldMkLst>
          <pc:docMk/>
          <pc:sldMk cId="2527235852" sldId="360"/>
        </pc:sldMkLst>
        <pc:spChg chg="mod">
          <ac:chgData name="Ruth Osborne" userId="329da5b7-5adb-465e-9dfb-86add46aa495" providerId="ADAL" clId="{2008091C-342E-491E-822F-DEAD4D9C73F5}" dt="2023-03-28T23:52:46.968" v="4" actId="20577"/>
          <ac:spMkLst>
            <pc:docMk/>
            <pc:sldMk cId="2527235852" sldId="360"/>
            <ac:spMk id="2" creationId="{00000000-0000-0000-0000-000000000000}"/>
          </ac:spMkLst>
        </pc:spChg>
      </pc:sldChg>
      <pc:sldChg chg="modSp modNotesTx">
        <pc:chgData name="Ruth Osborne" userId="329da5b7-5adb-465e-9dfb-86add46aa495" providerId="ADAL" clId="{2008091C-342E-491E-822F-DEAD4D9C73F5}" dt="2023-03-29T00:40:43.660" v="127" actId="255"/>
        <pc:sldMkLst>
          <pc:docMk/>
          <pc:sldMk cId="1158784305" sldId="392"/>
        </pc:sldMkLst>
        <pc:picChg chg="mod">
          <ac:chgData name="Ruth Osborne" userId="329da5b7-5adb-465e-9dfb-86add46aa495" providerId="ADAL" clId="{2008091C-342E-491E-822F-DEAD4D9C73F5}" dt="2023-03-28T23:54:57.324" v="91" actId="1076"/>
          <ac:picMkLst>
            <pc:docMk/>
            <pc:sldMk cId="1158784305" sldId="392"/>
            <ac:picMk id="2" creationId="{EB25885C-A9FE-4C7B-BA35-6EBAA8AC9E45}"/>
          </ac:picMkLst>
        </pc:picChg>
      </pc:sldChg>
      <pc:sldChg chg="modSp mod modNotesTx">
        <pc:chgData name="Ruth Osborne" userId="329da5b7-5adb-465e-9dfb-86add46aa495" providerId="ADAL" clId="{2008091C-342E-491E-822F-DEAD4D9C73F5}" dt="2023-03-29T00:40:55.433" v="128" actId="255"/>
        <pc:sldMkLst>
          <pc:docMk/>
          <pc:sldMk cId="1120677659" sldId="393"/>
        </pc:sldMkLst>
        <pc:spChg chg="mod">
          <ac:chgData name="Ruth Osborne" userId="329da5b7-5adb-465e-9dfb-86add46aa495" providerId="ADAL" clId="{2008091C-342E-491E-822F-DEAD4D9C73F5}" dt="2023-03-28T23:55:29.212" v="105" actId="1076"/>
          <ac:spMkLst>
            <pc:docMk/>
            <pc:sldMk cId="1120677659" sldId="393"/>
            <ac:spMk id="4" creationId="{73209BB0-ECEA-4D4C-99B4-6ACEBE700887}"/>
          </ac:spMkLst>
        </pc:spChg>
        <pc:spChg chg="mod">
          <ac:chgData name="Ruth Osborne" userId="329da5b7-5adb-465e-9dfb-86add46aa495" providerId="ADAL" clId="{2008091C-342E-491E-822F-DEAD4D9C73F5}" dt="2023-03-28T23:55:21.023" v="104" actId="20577"/>
          <ac:spMkLst>
            <pc:docMk/>
            <pc:sldMk cId="1120677659" sldId="393"/>
            <ac:spMk id="5" creationId="{3116E529-FA25-40CA-B20A-E5CB47E450FE}"/>
          </ac:spMkLst>
        </pc:spChg>
      </pc:sldChg>
      <pc:sldChg chg="modSp mod modNotesTx">
        <pc:chgData name="Ruth Osborne" userId="329da5b7-5adb-465e-9dfb-86add46aa495" providerId="ADAL" clId="{2008091C-342E-491E-822F-DEAD4D9C73F5}" dt="2023-03-29T00:41:07.064" v="130" actId="255"/>
        <pc:sldMkLst>
          <pc:docMk/>
          <pc:sldMk cId="3560926689" sldId="399"/>
        </pc:sldMkLst>
        <pc:spChg chg="mod">
          <ac:chgData name="Ruth Osborne" userId="329da5b7-5adb-465e-9dfb-86add46aa495" providerId="ADAL" clId="{2008091C-342E-491E-822F-DEAD4D9C73F5}" dt="2023-03-28T23:56:41.276" v="117" actId="6549"/>
          <ac:spMkLst>
            <pc:docMk/>
            <pc:sldMk cId="3560926689" sldId="399"/>
            <ac:spMk id="3" creationId="{7EEA64F3-519B-C0F8-10A3-54D9AFD4FA5F}"/>
          </ac:spMkLst>
        </pc:spChg>
      </pc:sldChg>
      <pc:sldChg chg="modSp mod">
        <pc:chgData name="Ruth Osborne" userId="329da5b7-5adb-465e-9dfb-86add46aa495" providerId="ADAL" clId="{2008091C-342E-491E-822F-DEAD4D9C73F5}" dt="2023-03-28T23:57:03.981" v="118" actId="1076"/>
        <pc:sldMkLst>
          <pc:docMk/>
          <pc:sldMk cId="987918967" sldId="401"/>
        </pc:sldMkLst>
        <pc:picChg chg="mod">
          <ac:chgData name="Ruth Osborne" userId="329da5b7-5adb-465e-9dfb-86add46aa495" providerId="ADAL" clId="{2008091C-342E-491E-822F-DEAD4D9C73F5}" dt="2023-03-28T23:57:03.981" v="118" actId="1076"/>
          <ac:picMkLst>
            <pc:docMk/>
            <pc:sldMk cId="987918967" sldId="401"/>
            <ac:picMk id="4" creationId="{B394DC05-99CA-FBE7-BE03-A735CC97E00F}"/>
          </ac:picMkLst>
        </pc:picChg>
      </pc:sldChg>
      <pc:sldChg chg="modSp mod">
        <pc:chgData name="Ruth Osborne" userId="329da5b7-5adb-465e-9dfb-86add46aa495" providerId="ADAL" clId="{2008091C-342E-491E-822F-DEAD4D9C73F5}" dt="2023-03-28T23:57:42.191" v="123" actId="255"/>
        <pc:sldMkLst>
          <pc:docMk/>
          <pc:sldMk cId="3397139741" sldId="402"/>
        </pc:sldMkLst>
        <pc:spChg chg="mod">
          <ac:chgData name="Ruth Osborne" userId="329da5b7-5adb-465e-9dfb-86add46aa495" providerId="ADAL" clId="{2008091C-342E-491E-822F-DEAD4D9C73F5}" dt="2023-03-28T23:57:42.191" v="123" actId="255"/>
          <ac:spMkLst>
            <pc:docMk/>
            <pc:sldMk cId="3397139741" sldId="402"/>
            <ac:spMk id="3" creationId="{696BEC51-73AB-981C-FD34-1D8E2995A589}"/>
          </ac:spMkLst>
        </pc:spChg>
      </pc:sldChg>
    </pc:docChg>
  </pc:docChgLst>
  <pc:docChgLst>
    <pc:chgData name="Ruth Osborne" userId="329da5b7-5adb-465e-9dfb-86add46aa495" providerId="ADAL" clId="{149CED93-C6E4-47B5-8832-2FC039FF1E25}"/>
    <pc:docChg chg="modSld">
      <pc:chgData name="Ruth Osborne" userId="329da5b7-5adb-465e-9dfb-86add46aa495" providerId="ADAL" clId="{149CED93-C6E4-47B5-8832-2FC039FF1E25}" dt="2023-05-09T06:09:17.773" v="286" actId="6549"/>
      <pc:docMkLst>
        <pc:docMk/>
      </pc:docMkLst>
      <pc:sldChg chg="modSp mod modNotesTx">
        <pc:chgData name="Ruth Osborne" userId="329da5b7-5adb-465e-9dfb-86add46aa495" providerId="ADAL" clId="{149CED93-C6E4-47B5-8832-2FC039FF1E25}" dt="2023-05-09T06:09:17.773" v="286" actId="6549"/>
        <pc:sldMkLst>
          <pc:docMk/>
          <pc:sldMk cId="3560926689" sldId="399"/>
        </pc:sldMkLst>
        <pc:spChg chg="mod">
          <ac:chgData name="Ruth Osborne" userId="329da5b7-5adb-465e-9dfb-86add46aa495" providerId="ADAL" clId="{149CED93-C6E4-47B5-8832-2FC039FF1E25}" dt="2023-05-09T06:06:46.169" v="62" actId="20577"/>
          <ac:spMkLst>
            <pc:docMk/>
            <pc:sldMk cId="3560926689" sldId="399"/>
            <ac:spMk id="3" creationId="{7EEA64F3-519B-C0F8-10A3-54D9AFD4FA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E67C0B-72BA-1ED9-DC0B-04B9C209371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EB84498-640E-289C-9386-3C69E253E89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8553486-F05C-4F3A-85E7-EC997124698C}" type="datetimeFigureOut">
              <a:rPr lang="en-AU" smtClean="0"/>
              <a:t>9/05/2023</a:t>
            </a:fld>
            <a:endParaRPr lang="en-AU"/>
          </a:p>
        </p:txBody>
      </p:sp>
      <p:sp>
        <p:nvSpPr>
          <p:cNvPr id="4" name="Footer Placeholder 3">
            <a:extLst>
              <a:ext uri="{FF2B5EF4-FFF2-40B4-BE49-F238E27FC236}">
                <a16:creationId xmlns:a16="http://schemas.microsoft.com/office/drawing/2014/main" id="{98EAB57D-E6DE-E5A1-9137-E1530DCEE25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9C6BF24-2139-27DD-40CD-B36A7CEB497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2C9E11C-095C-4D18-B2F8-280922E9715C}" type="slidenum">
              <a:rPr lang="en-AU" smtClean="0"/>
              <a:t>‹#›</a:t>
            </a:fld>
            <a:endParaRPr lang="en-AU"/>
          </a:p>
        </p:txBody>
      </p:sp>
    </p:spTree>
    <p:extLst>
      <p:ext uri="{BB962C8B-B14F-4D97-AF65-F5344CB8AC3E}">
        <p14:creationId xmlns:p14="http://schemas.microsoft.com/office/powerpoint/2010/main" val="35986630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FF185E-0130-49F8-9AE8-87E36250ECF5}" type="datetimeFigureOut">
              <a:rPr lang="en-AU" smtClean="0"/>
              <a:t>9/05/2023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89389D-1BC9-404C-85C6-12F7371F266E}" type="slidenum">
              <a:rPr lang="en-AU" smtClean="0"/>
              <a:t>‹#›</a:t>
            </a:fld>
            <a:endParaRPr lang="en-AU"/>
          </a:p>
        </p:txBody>
      </p:sp>
    </p:spTree>
    <p:extLst>
      <p:ext uri="{BB962C8B-B14F-4D97-AF65-F5344CB8AC3E}">
        <p14:creationId xmlns:p14="http://schemas.microsoft.com/office/powerpoint/2010/main" val="19304472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irwork.gov.au/tools-and-resources/fact-sheets/unpaid-work/unpaid-work-unpaid-wor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redcross.org.au/workrighthub/"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Welcome and introductions (participants and presenters)</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Include Acknowledgement of Country</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Housekeeping if in person</a:t>
            </a:r>
          </a:p>
          <a:p>
            <a:pPr algn="l">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Things to consider: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is in the audience? What are their language levels, backgrounds, diversity characteristics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is presenting the information?  Perhaps invite someone from a migrant background to be involved in presenting too.  This might be to provide general support, firsthand experience, or language translation. </a:t>
            </a:r>
          </a:p>
          <a:p>
            <a:r>
              <a:rPr lang="en-AU" dirty="0"/>
              <a:t>Ensure you allow enough time for discussions as appropriate</a:t>
            </a:r>
          </a:p>
          <a:p>
            <a:r>
              <a:rPr lang="en-AU" dirty="0"/>
              <a:t>Regularly check in with participants to ensure they are understanding </a:t>
            </a:r>
          </a:p>
          <a:p>
            <a:r>
              <a:rPr lang="en-AU" dirty="0"/>
              <a:t>Invite questions </a:t>
            </a:r>
          </a:p>
          <a:p>
            <a:pPr algn="l">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67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Volunteering is unpaid - but has plenty of other rewards</a:t>
            </a:r>
          </a:p>
          <a:p>
            <a:pPr algn="l">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AU" b="1" dirty="0"/>
              <a:t>prompts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Check in that people understand what this means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35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AU" b="1" dirty="0"/>
              <a:t>prompts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Benefits to self, include: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Improving social skills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Connecting to community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Making new friends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Healthy mind and body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Giving back to community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sense of meaning or purpose in life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gain professional experience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Improved job prospects (networks)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Learn new skills </a:t>
            </a:r>
          </a:p>
          <a:p>
            <a:pPr marL="171450" indent="-171450" algn="l">
              <a:lnSpc>
                <a:spcPct val="107000"/>
              </a:lnSpc>
              <a:spcAft>
                <a:spcPts val="800"/>
              </a:spcAft>
              <a:buFontTx/>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participants think of other benefits? </a:t>
            </a:r>
            <a:endParaRPr lang="en-US" altLang="en-US" dirty="0"/>
          </a:p>
        </p:txBody>
      </p:sp>
    </p:spTree>
    <p:extLst>
      <p:ext uri="{BB962C8B-B14F-4D97-AF65-F5344CB8AC3E}">
        <p14:creationId xmlns:p14="http://schemas.microsoft.com/office/powerpoint/2010/main" val="245928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AU" b="1" dirty="0"/>
              <a:t>prompts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Volunteering is one of the forces keeping our civil society alive!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Benefits to community, include: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Stronger, more connected communities are more resilient to change, and more people want to live there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is evidence that volunteering is closely associated with happiness and wellbeing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points, result in reduced anti-social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200" dirty="0">
                <a:effectLst/>
                <a:latin typeface="Calibri" panose="020F0502020204030204" pitchFamily="34" charset="0"/>
                <a:ea typeface="Calibri" panose="020F0502020204030204" pitchFamily="34" charset="0"/>
                <a:cs typeface="Times New Roman" panose="02020603050405020304" pitchFamily="18" charset="0"/>
              </a:rPr>
              <a:t> such as crime, so communities are safer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charities and social services who look after the most vulnerable people in our societies, would not be able to exist without volunteers,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Emergency services rely heavily on volunteers e.g. ambulance, fire fighters, life savers, state emergency service, storm response units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Schools, sporting clubs and political parties also rely heavily on volunteers and our communities wouldn’t function without them </a:t>
            </a:r>
          </a:p>
          <a:p>
            <a:pPr marL="171450" indent="-171450" algn="l">
              <a:lnSpc>
                <a:spcPct val="107000"/>
              </a:lnSpc>
              <a:spcAft>
                <a:spcPts val="800"/>
              </a:spcAft>
              <a:buFontTx/>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participants think of other benefits? </a:t>
            </a:r>
            <a:endParaRPr lang="en-US" altLang="en-US" dirty="0"/>
          </a:p>
        </p:txBody>
      </p:sp>
    </p:spTree>
    <p:extLst>
      <p:ext uri="{BB962C8B-B14F-4D97-AF65-F5344CB8AC3E}">
        <p14:creationId xmlns:p14="http://schemas.microsoft.com/office/powerpoint/2010/main" val="225898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Three – When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r>
              <a:rPr lang="en-AU" dirty="0"/>
              <a:t>The most important thing is to have fun when volunteering! </a:t>
            </a:r>
          </a:p>
          <a:p>
            <a:r>
              <a:rPr lang="en-AU" dirty="0"/>
              <a:t>Ideally, it should be something you enjoy doing and care about </a:t>
            </a:r>
          </a:p>
        </p:txBody>
      </p:sp>
    </p:spTree>
    <p:extLst>
      <p:ext uri="{BB962C8B-B14F-4D97-AF65-F5344CB8AC3E}">
        <p14:creationId xmlns:p14="http://schemas.microsoft.com/office/powerpoint/2010/main" val="148681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276086C-1A54-432A-96D1-7862C5D1B55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727B5AD2-8B92-46BD-8334-5C347240B4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volunteer, you have many rights, just as an employee would.  </a:t>
            </a:r>
          </a:p>
          <a:p>
            <a:pPr algn="l">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b="1" dirty="0">
                <a:effectLst/>
                <a:latin typeface="+mn-lt"/>
                <a:ea typeface="Calibri" panose="020F0502020204030204" pitchFamily="34" charset="0"/>
                <a:cs typeface="Times New Roman" panose="02020603050405020304" pitchFamily="18" charset="0"/>
              </a:rPr>
              <a:t>Discussion prompts</a:t>
            </a:r>
            <a:r>
              <a:rPr lang="en-US" sz="1600" dirty="0">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Rights of a volunteer include (highlight ones of relevance or interest): </a:t>
            </a:r>
          </a:p>
          <a:p>
            <a:pPr marL="285750" indent="-285750">
              <a:lnSpc>
                <a:spcPts val="4200"/>
              </a:lnSpc>
              <a:spcBef>
                <a:spcPts val="200"/>
              </a:spcBef>
              <a:spcAft>
                <a:spcPts val="200"/>
              </a:spcAft>
            </a:pPr>
            <a:r>
              <a:rPr lang="en-AU" altLang="en-US" sz="1600" dirty="0">
                <a:solidFill>
                  <a:schemeClr val="bg1"/>
                </a:solidFill>
                <a:latin typeface="+mn-lt"/>
                <a:ea typeface="Tahoma" panose="020B0604030504040204" pitchFamily="34" charset="0"/>
                <a:cs typeface="Tahoma" panose="020B0604030504040204" pitchFamily="34" charset="0"/>
              </a:rPr>
              <a:t>To be covered by appropriate insurances;</a:t>
            </a:r>
          </a:p>
          <a:p>
            <a:pPr marL="285750" indent="-285750">
              <a:lnSpc>
                <a:spcPts val="4200"/>
              </a:lnSpc>
              <a:spcBef>
                <a:spcPts val="200"/>
              </a:spcBef>
              <a:spcAft>
                <a:spcPts val="200"/>
              </a:spcAft>
            </a:pPr>
            <a:r>
              <a:rPr lang="en-AU" altLang="en-US" sz="1600" dirty="0">
                <a:solidFill>
                  <a:schemeClr val="bg1"/>
                </a:solidFill>
                <a:latin typeface="+mn-lt"/>
                <a:ea typeface="Tahoma" panose="020B0604030504040204" pitchFamily="34" charset="0"/>
                <a:cs typeface="Tahoma" panose="020B0604030504040204" pitchFamily="34" charset="0"/>
              </a:rPr>
              <a:t>To be asked for permission before any job-related background check / reference;</a:t>
            </a:r>
          </a:p>
          <a:p>
            <a:pPr marL="285750" indent="-285750">
              <a:lnSpc>
                <a:spcPts val="4200"/>
              </a:lnSpc>
              <a:spcBef>
                <a:spcPts val="200"/>
              </a:spcBef>
              <a:spcAft>
                <a:spcPts val="200"/>
              </a:spcAft>
            </a:pPr>
            <a:r>
              <a:rPr lang="en-AU" altLang="en-US" sz="1600" dirty="0">
                <a:solidFill>
                  <a:schemeClr val="bg1"/>
                </a:solidFill>
                <a:latin typeface="+mn-lt"/>
                <a:ea typeface="Tahoma" panose="020B0604030504040204" pitchFamily="34" charset="0"/>
                <a:cs typeface="Tahoma" panose="020B0604030504040204" pitchFamily="34" charset="0"/>
              </a:rPr>
              <a:t>To be given meaningful tasks; </a:t>
            </a:r>
          </a:p>
          <a:p>
            <a:pPr marL="285750" indent="-285750">
              <a:lnSpc>
                <a:spcPts val="4200"/>
              </a:lnSpc>
              <a:spcBef>
                <a:spcPts val="200"/>
              </a:spcBef>
              <a:spcAft>
                <a:spcPts val="200"/>
              </a:spcAft>
            </a:pPr>
            <a:r>
              <a:rPr lang="en-AU" altLang="en-US" sz="1600" dirty="0">
                <a:solidFill>
                  <a:schemeClr val="bg1"/>
                </a:solidFill>
                <a:latin typeface="+mn-lt"/>
                <a:ea typeface="Tahoma" panose="020B0604030504040204" pitchFamily="34" charset="0"/>
                <a:cs typeface="Tahoma" panose="020B0604030504040204" pitchFamily="34" charset="0"/>
              </a:rPr>
              <a:t>To know the purpose of the organisation;</a:t>
            </a:r>
          </a:p>
          <a:p>
            <a:pPr marL="285750" indent="-285750">
              <a:lnSpc>
                <a:spcPts val="4200"/>
              </a:lnSpc>
              <a:spcBef>
                <a:spcPts val="200"/>
              </a:spcBef>
              <a:spcAft>
                <a:spcPts val="200"/>
              </a:spcAft>
            </a:pPr>
            <a:r>
              <a:rPr lang="en-AU" altLang="en-US" sz="1600" dirty="0">
                <a:solidFill>
                  <a:schemeClr val="bg1"/>
                </a:solidFill>
                <a:latin typeface="+mn-lt"/>
                <a:ea typeface="Tahoma" panose="020B0604030504040204" pitchFamily="34" charset="0"/>
                <a:cs typeface="Tahoma" panose="020B0604030504040204" pitchFamily="34" charset="0"/>
              </a:rPr>
              <a:t>To receive appropriate orientation and induction to the organisation; </a:t>
            </a:r>
          </a:p>
          <a:p>
            <a:pPr marL="285750" indent="-285750">
              <a:lnSpc>
                <a:spcPts val="4200"/>
              </a:lnSpc>
              <a:spcBef>
                <a:spcPts val="200"/>
              </a:spcBef>
              <a:spcAft>
                <a:spcPts val="200"/>
              </a:spcAft>
            </a:pPr>
            <a:r>
              <a:rPr lang="en-AU" altLang="en-US" sz="1600" dirty="0">
                <a:solidFill>
                  <a:schemeClr val="bg1"/>
                </a:solidFill>
                <a:latin typeface="+mn-lt"/>
                <a:ea typeface="Tahoma" panose="020B0604030504040204" pitchFamily="34" charset="0"/>
                <a:cs typeface="Tahoma" panose="020B0604030504040204" pitchFamily="34" charset="0"/>
              </a:rPr>
              <a:t>To be trained and to have ongoing development;</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be provided with a safe place to work;</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know what the procedures are when things go wrong;</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be given feedback;</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have a supervisor or support person to talk to;</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be provided with suitable ‘tools’ for the job;</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receive reimbursement of agreed expenses;</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be given a verbal reference or statement of service;</a:t>
            </a:r>
          </a:p>
          <a:p>
            <a:pPr marL="0" indent="0">
              <a:lnSpc>
                <a:spcPts val="4200"/>
              </a:lnSpc>
              <a:buFont typeface="Arial" panose="020B0604020202020204" pitchFamily="34" charset="0"/>
              <a:buNone/>
            </a:pPr>
            <a:r>
              <a:rPr lang="en-AU" altLang="en-US" sz="1600" dirty="0">
                <a:solidFill>
                  <a:schemeClr val="bg1"/>
                </a:solidFill>
                <a:latin typeface="+mn-lt"/>
                <a:ea typeface="Tahoma" panose="020B0604030504040204" pitchFamily="34" charset="0"/>
                <a:cs typeface="Tahoma" panose="020B0604030504040204" pitchFamily="34" charset="0"/>
              </a:rPr>
              <a:t>To be respected and valued for your contribution;</a:t>
            </a:r>
          </a:p>
          <a:p>
            <a:pPr marL="0" indent="0">
              <a:lnSpc>
                <a:spcPts val="4200"/>
              </a:lnSpc>
              <a:spcBef>
                <a:spcPts val="200"/>
              </a:spcBef>
              <a:spcAft>
                <a:spcPts val="200"/>
              </a:spcAft>
              <a:buFont typeface="Arial" panose="020B0604020202020204" pitchFamily="34" charset="0"/>
              <a:buNone/>
            </a:pPr>
            <a:endParaRPr lang="en-AU" alt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276086C-1A54-432A-96D1-7862C5D1B55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727B5AD2-8B92-46BD-8334-5C347240B4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like a paid employee, you also have responsibilities as a volunteer, which include turning up when you say you will and doing what you’ve agreed to do </a:t>
            </a:r>
          </a:p>
          <a:p>
            <a:pPr algn="l">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Discussion prompts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Compliance checks of WWVP cards and police checks may be supported by the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 in the application process and also the cost. </a:t>
            </a: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Check with the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you are volunteering with </a:t>
            </a: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431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AU" sz="1800" dirty="0">
                <a:effectLst/>
                <a:latin typeface="Calibri" panose="020F0502020204030204" pitchFamily="34" charset="0"/>
                <a:ea typeface="Calibri" panose="020F0502020204030204" pitchFamily="34" charset="0"/>
                <a:cs typeface="Calibri" panose="020F0502020204030204" pitchFamily="34" charset="0"/>
              </a:rPr>
              <a:t>What is the difference between volunteering and unpaid work? </a:t>
            </a:r>
          </a:p>
          <a:p>
            <a:pPr marL="0" lvl="0" indent="0">
              <a:lnSpc>
                <a:spcPct val="107000"/>
              </a:lnSpc>
              <a:buFont typeface="Symbol" panose="05050102010706020507" pitchFamily="18" charset="2"/>
              <a:buNone/>
            </a:pPr>
            <a:endParaRPr lang="en-AU"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Font typeface="Symbol" panose="05050102010706020507" pitchFamily="18" charset="2"/>
              <a:buNone/>
            </a:pPr>
            <a:r>
              <a:rPr lang="en-AU" sz="1600" b="1" dirty="0">
                <a:effectLst/>
                <a:latin typeface="+mn-lt"/>
                <a:ea typeface="Calibri" panose="020F0502020204030204" pitchFamily="34" charset="0"/>
                <a:cs typeface="Calibri" panose="020F0502020204030204" pitchFamily="34" charset="0"/>
              </a:rPr>
              <a:t>Discussion prompts</a:t>
            </a:r>
            <a:r>
              <a:rPr lang="en-AU" sz="1600" dirty="0">
                <a:effectLst/>
                <a:latin typeface="+mn-lt"/>
                <a:ea typeface="Calibri" panose="020F0502020204030204" pitchFamily="34" charset="0"/>
                <a:cs typeface="Calibri" panose="020F0502020204030204" pitchFamily="34" charset="0"/>
              </a:rPr>
              <a:t>: </a:t>
            </a:r>
          </a:p>
          <a:p>
            <a:pPr marL="0" lvl="0" indent="0">
              <a:lnSpc>
                <a:spcPct val="107000"/>
              </a:lnSpc>
              <a:buFont typeface="Symbol" panose="05050102010706020507" pitchFamily="18" charset="2"/>
              <a:buNone/>
            </a:pPr>
            <a:r>
              <a:rPr lang="en-AU" sz="1600" dirty="0">
                <a:effectLst/>
                <a:latin typeface="+mn-lt"/>
                <a:ea typeface="Calibri" panose="020F0502020204030204" pitchFamily="34" charset="0"/>
                <a:cs typeface="Calibri" panose="020F0502020204030204" pitchFamily="34" charset="0"/>
              </a:rPr>
              <a:t>Have participants heard the other terms – work experience, internships, student placements etc?   (see below for further clarification) </a:t>
            </a:r>
          </a:p>
          <a:p>
            <a:pPr marL="0" lvl="0" indent="0">
              <a:lnSpc>
                <a:spcPct val="107000"/>
              </a:lnSpc>
              <a:buFont typeface="Symbol" panose="05050102010706020507" pitchFamily="18" charset="2"/>
              <a:buNone/>
            </a:pPr>
            <a:r>
              <a:rPr lang="en-AU" sz="1600" dirty="0">
                <a:effectLst/>
                <a:latin typeface="+mn-lt"/>
                <a:ea typeface="Calibri" panose="020F0502020204030204" pitchFamily="34" charset="0"/>
                <a:cs typeface="Calibri" panose="020F0502020204030204" pitchFamily="34" charset="0"/>
              </a:rPr>
              <a:t>Sometimes people undertake unpaid work, in the hope of getting a paid work down the track with the same employer or another employer in the same/similar industry.  </a:t>
            </a:r>
          </a:p>
          <a:p>
            <a:pPr marL="0" lvl="0" indent="0">
              <a:lnSpc>
                <a:spcPct val="107000"/>
              </a:lnSpc>
              <a:buFont typeface="Symbol" panose="05050102010706020507" pitchFamily="18" charset="2"/>
              <a:buNone/>
            </a:pPr>
            <a:r>
              <a:rPr lang="en-AU" sz="1600" dirty="0">
                <a:effectLst/>
                <a:latin typeface="+mn-lt"/>
                <a:ea typeface="Calibri" panose="020F0502020204030204" pitchFamily="34" charset="0"/>
                <a:cs typeface="Calibri" panose="020F0502020204030204" pitchFamily="34" charset="0"/>
              </a:rPr>
              <a:t>This might be okay, if there is a clear agreement and understanding between both parties. </a:t>
            </a:r>
            <a:endParaRPr lang="en-AU" sz="16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AU" sz="1600" dirty="0">
                <a:effectLst/>
                <a:latin typeface="+mn-lt"/>
                <a:ea typeface="Calibri" panose="020F0502020204030204" pitchFamily="34" charset="0"/>
                <a:cs typeface="Calibri" panose="020F0502020204030204" pitchFamily="34" charset="0"/>
              </a:rPr>
              <a:t>Some employers intentionally exploit migrants, and some employers/organisations are simply ignorant on the matter.  </a:t>
            </a:r>
          </a:p>
          <a:p>
            <a:pPr marL="0" lvl="0" indent="0">
              <a:lnSpc>
                <a:spcPct val="107000"/>
              </a:lnSpc>
              <a:spcAft>
                <a:spcPts val="800"/>
              </a:spcAft>
              <a:buFont typeface="Symbol" panose="05050102010706020507" pitchFamily="18" charset="2"/>
              <a:buNone/>
            </a:pPr>
            <a:r>
              <a:rPr lang="en-AU" sz="1600" dirty="0">
                <a:effectLst/>
                <a:latin typeface="+mn-lt"/>
                <a:ea typeface="Calibri" panose="020F0502020204030204" pitchFamily="34" charset="0"/>
                <a:cs typeface="Calibri" panose="020F0502020204030204" pitchFamily="34" charset="0"/>
              </a:rPr>
              <a:t>Also, some migrants are unaware of the laws</a:t>
            </a:r>
          </a:p>
          <a:p>
            <a:pPr marL="0" lvl="0" indent="0">
              <a:lnSpc>
                <a:spcPct val="107000"/>
              </a:lnSpc>
              <a:spcAft>
                <a:spcPts val="800"/>
              </a:spcAft>
              <a:buFont typeface="Symbol" panose="05050102010706020507" pitchFamily="18" charset="2"/>
              <a:buNone/>
            </a:pPr>
            <a:r>
              <a:rPr lang="en-AU" sz="1600" dirty="0">
                <a:effectLst/>
                <a:latin typeface="+mn-lt"/>
                <a:ea typeface="Calibri" panose="020F0502020204030204" pitchFamily="34" charset="0"/>
                <a:cs typeface="Calibri" panose="020F0502020204030204" pitchFamily="34" charset="0"/>
              </a:rPr>
              <a:t>Fair Work Australia’s website is useful for this:</a:t>
            </a:r>
            <a:endParaRPr lang="en-AU" sz="1600" dirty="0">
              <a:effectLst/>
              <a:latin typeface="+mn-lt"/>
              <a:ea typeface="Calibri" panose="020F0502020204030204" pitchFamily="34" charset="0"/>
              <a:cs typeface="Times New Roman" panose="02020603050405020304" pitchFamily="18" charset="0"/>
            </a:endParaRPr>
          </a:p>
          <a:p>
            <a:pPr marL="457200">
              <a:lnSpc>
                <a:spcPct val="107000"/>
              </a:lnSpc>
              <a:spcAft>
                <a:spcPts val="800"/>
              </a:spcAft>
            </a:pPr>
            <a:r>
              <a:rPr lang="en-AU" sz="1600" u="sng" dirty="0">
                <a:solidFill>
                  <a:srgbClr val="0563C1"/>
                </a:solidFill>
                <a:effectLst/>
                <a:latin typeface="+mn-lt"/>
                <a:ea typeface="Calibri" panose="020F0502020204030204" pitchFamily="34" charset="0"/>
                <a:cs typeface="Calibri" panose="020F0502020204030204" pitchFamily="34" charset="0"/>
                <a:hlinkClick r:id="rId3"/>
              </a:rPr>
              <a:t>https://www.fairwork.gov.au/tools-and-resources/fact-sheets/unpaid-work/unpaid-work-unpaid-work</a:t>
            </a:r>
            <a:endParaRPr lang="en-AU" sz="1600" u="sng" dirty="0">
              <a:solidFill>
                <a:srgbClr val="0563C1"/>
              </a:solidFill>
              <a:effectLst/>
              <a:latin typeface="+mn-lt"/>
              <a:ea typeface="Calibri" panose="020F0502020204030204" pitchFamily="34" charset="0"/>
              <a:cs typeface="Calibri" panose="020F0502020204030204" pitchFamily="34" charset="0"/>
            </a:endParaRPr>
          </a:p>
          <a:p>
            <a:pPr marL="457200">
              <a:lnSpc>
                <a:spcPct val="107000"/>
              </a:lnSpc>
              <a:spcAft>
                <a:spcPts val="800"/>
              </a:spcAft>
            </a:pPr>
            <a:endParaRPr lang="en-AU" sz="1600" u="sng" dirty="0">
              <a:solidFill>
                <a:srgbClr val="0563C1"/>
              </a:solidFill>
              <a:effectLst/>
              <a:latin typeface="+mn-lt"/>
              <a:ea typeface="Calibri" panose="020F0502020204030204" pitchFamily="34" charset="0"/>
              <a:cs typeface="Calibri" panose="020F0502020204030204" pitchFamily="34" charset="0"/>
            </a:endParaRPr>
          </a:p>
          <a:p>
            <a:pPr algn="l"/>
            <a:r>
              <a:rPr lang="en-US" sz="1600" b="0" i="0" dirty="0">
                <a:solidFill>
                  <a:srgbClr val="000000"/>
                </a:solidFill>
                <a:effectLst/>
                <a:latin typeface="+mn-lt"/>
              </a:rPr>
              <a:t>Also Red Cross Work Right Hub has resources and contacts about modern slavery and exploitation at work. See: www.redcross.org.au/workrighthub </a:t>
            </a:r>
            <a:r>
              <a:rPr lang="en-US" sz="2400" dirty="0">
                <a:hlinkClick r:id="rId4"/>
              </a:rPr>
              <a:t>Work Right Hub | Australian Red Cross</a:t>
            </a:r>
            <a:r>
              <a:rPr lang="en-US" sz="2400" dirty="0"/>
              <a:t> </a:t>
            </a:r>
            <a:endParaRPr lang="en-US" sz="16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100F13"/>
                </a:solidFill>
                <a:effectLst/>
                <a:latin typeface="DM Sans" pitchFamily="2" charset="0"/>
              </a:rPr>
              <a:t>Also a free online training module </a:t>
            </a:r>
            <a:r>
              <a:rPr lang="en-US" sz="2400" b="1" i="0" dirty="0">
                <a:solidFill>
                  <a:srgbClr val="100F13"/>
                </a:solidFill>
                <a:effectLst/>
                <a:latin typeface="DM Sans" pitchFamily="2" charset="0"/>
              </a:rPr>
              <a:t>Understanding and Responding to </a:t>
            </a:r>
            <a:r>
              <a:rPr lang="en-US" sz="2400" b="1" i="0" dirty="0" err="1">
                <a:solidFill>
                  <a:srgbClr val="100F13"/>
                </a:solidFill>
                <a:effectLst/>
                <a:latin typeface="DM Sans" pitchFamily="2" charset="0"/>
              </a:rPr>
              <a:t>Labour</a:t>
            </a:r>
            <a:r>
              <a:rPr lang="en-US" sz="2400" b="1" i="0" dirty="0">
                <a:solidFill>
                  <a:srgbClr val="100F13"/>
                </a:solidFill>
                <a:effectLst/>
                <a:latin typeface="DM Sans" pitchFamily="2" charset="0"/>
              </a:rPr>
              <a:t> Exploitation in Migrant Communities</a:t>
            </a:r>
          </a:p>
          <a:p>
            <a:pPr algn="l"/>
            <a:endParaRPr lang="en-US" sz="1600" b="0" i="0" dirty="0">
              <a:solidFill>
                <a:srgbClr val="000000"/>
              </a:solidFill>
              <a:effectLst/>
              <a:latin typeface="+mn-lt"/>
            </a:endParaRPr>
          </a:p>
          <a:p>
            <a:pPr algn="l"/>
            <a:r>
              <a:rPr lang="en-US" sz="1600" b="0" i="0">
                <a:solidFill>
                  <a:srgbClr val="000000"/>
                </a:solidFill>
                <a:effectLst/>
                <a:latin typeface="+mn-lt"/>
              </a:rPr>
              <a:t>When </a:t>
            </a:r>
            <a:r>
              <a:rPr lang="en-US" sz="1600" b="0" i="0" dirty="0">
                <a:solidFill>
                  <a:srgbClr val="000000"/>
                </a:solidFill>
                <a:effectLst/>
                <a:latin typeface="+mn-lt"/>
              </a:rPr>
              <a:t>looking at whether an employment relationship exists, the nature of an arrangement should be considered, not just how the parties have chosen to describe it. The following factors should be considered:</a:t>
            </a:r>
          </a:p>
          <a:p>
            <a:pPr algn="l"/>
            <a:r>
              <a:rPr lang="en-US" sz="1600" b="1" i="0" dirty="0">
                <a:solidFill>
                  <a:srgbClr val="000000"/>
                </a:solidFill>
                <a:effectLst/>
                <a:latin typeface="+mn-lt"/>
              </a:rPr>
              <a:t>What is the nature and purpose of the arrangement?</a:t>
            </a:r>
            <a:r>
              <a:rPr lang="en-US" sz="1600" b="0" i="0" dirty="0">
                <a:solidFill>
                  <a:srgbClr val="000000"/>
                </a:solidFill>
                <a:effectLst/>
                <a:latin typeface="+mn-lt"/>
              </a:rPr>
              <a:t> Was it to provide a learning experience or was it to get the person to do work to assist with the ordinary operation of the business or </a:t>
            </a:r>
            <a:r>
              <a:rPr lang="en-US" sz="1600" b="0" i="0" dirty="0" err="1">
                <a:solidFill>
                  <a:srgbClr val="000000"/>
                </a:solidFill>
                <a:effectLst/>
                <a:latin typeface="+mn-lt"/>
              </a:rPr>
              <a:t>organisation</a:t>
            </a:r>
            <a:r>
              <a:rPr lang="en-US" sz="1600" b="0" i="0" dirty="0">
                <a:solidFill>
                  <a:srgbClr val="000000"/>
                </a:solidFill>
                <a:effectLst/>
                <a:latin typeface="+mn-lt"/>
              </a:rPr>
              <a:t>? Where the arrangement involves productive work rather than just meaningful learning, training and skill development, it is likely to be an employment relationship.</a:t>
            </a:r>
          </a:p>
          <a:p>
            <a:pPr algn="l">
              <a:buFont typeface="+mj-lt"/>
              <a:buAutoNum type="arabicPeriod"/>
            </a:pPr>
            <a:r>
              <a:rPr lang="en-US" sz="1600" b="1" i="0" dirty="0">
                <a:solidFill>
                  <a:srgbClr val="000000"/>
                </a:solidFill>
                <a:effectLst/>
                <a:latin typeface="+mn-lt"/>
              </a:rPr>
              <a:t>How long is the arrangement for?</a:t>
            </a:r>
            <a:r>
              <a:rPr lang="en-US" sz="1600" b="0" i="0" dirty="0">
                <a:solidFill>
                  <a:srgbClr val="000000"/>
                </a:solidFill>
                <a:effectLst/>
                <a:latin typeface="+mn-lt"/>
              </a:rPr>
              <a:t> The longer the period of the arrangement, the more likely the person is an employee. Although even relatively short engagements can still be an employment relationship. </a:t>
            </a:r>
          </a:p>
          <a:p>
            <a:pPr algn="l">
              <a:buFont typeface="+mj-lt"/>
              <a:buAutoNum type="arabicPeriod"/>
            </a:pPr>
            <a:r>
              <a:rPr lang="en-US" sz="1600" b="1" i="0" dirty="0">
                <a:solidFill>
                  <a:srgbClr val="000000"/>
                </a:solidFill>
                <a:effectLst/>
                <a:latin typeface="+mn-lt"/>
              </a:rPr>
              <a:t>How significant is the arrangement to the business?</a:t>
            </a:r>
            <a:r>
              <a:rPr lang="en-US" sz="1600" b="0" i="0" dirty="0">
                <a:solidFill>
                  <a:srgbClr val="000000"/>
                </a:solidFill>
                <a:effectLst/>
                <a:latin typeface="+mn-lt"/>
              </a:rPr>
              <a:t> Is the work normally performed by paid employees? Does the business or </a:t>
            </a:r>
            <a:r>
              <a:rPr lang="en-US" sz="1600" b="0" i="0" dirty="0" err="1">
                <a:solidFill>
                  <a:srgbClr val="000000"/>
                </a:solidFill>
                <a:effectLst/>
                <a:latin typeface="+mn-lt"/>
              </a:rPr>
              <a:t>organisation</a:t>
            </a:r>
            <a:r>
              <a:rPr lang="en-US" sz="1600" b="0" i="0" dirty="0">
                <a:solidFill>
                  <a:srgbClr val="000000"/>
                </a:solidFill>
                <a:effectLst/>
                <a:latin typeface="+mn-lt"/>
              </a:rPr>
              <a:t> need this work to be done? The more integral the work is to the function of the business, the more likely it is that an employment relationship could be found. </a:t>
            </a:r>
          </a:p>
          <a:p>
            <a:pPr algn="l">
              <a:buFont typeface="+mj-lt"/>
              <a:buAutoNum type="arabicPeriod"/>
            </a:pPr>
            <a:r>
              <a:rPr lang="en-US" sz="1600" b="1" i="0" dirty="0">
                <a:solidFill>
                  <a:srgbClr val="000000"/>
                </a:solidFill>
                <a:effectLst/>
                <a:latin typeface="+mn-lt"/>
              </a:rPr>
              <a:t>What are the person's obligations?</a:t>
            </a:r>
            <a:r>
              <a:rPr lang="en-US" sz="1600" b="0" i="0" dirty="0">
                <a:solidFill>
                  <a:srgbClr val="000000"/>
                </a:solidFill>
                <a:effectLst/>
                <a:latin typeface="+mn-lt"/>
              </a:rPr>
              <a:t> In some cases a person might do some productive work to aid their learning. An employment relationship is unlikely to be found in these circumstances if:</a:t>
            </a:r>
          </a:p>
          <a:p>
            <a:pPr algn="l">
              <a:buFont typeface="+mj-lt"/>
              <a:buAutoNum type="arabicPeriod"/>
            </a:pPr>
            <a:r>
              <a:rPr lang="en-US" sz="1600" b="1" i="0" dirty="0">
                <a:solidFill>
                  <a:srgbClr val="000000"/>
                </a:solidFill>
                <a:effectLst/>
                <a:latin typeface="+mn-lt"/>
              </a:rPr>
              <a:t>Who benefits from the arrangement?</a:t>
            </a:r>
            <a:r>
              <a:rPr lang="en-US" sz="1600" b="0" i="0" dirty="0">
                <a:solidFill>
                  <a:srgbClr val="000000"/>
                </a:solidFill>
                <a:effectLst/>
                <a:latin typeface="+mn-lt"/>
              </a:rPr>
              <a:t> The main benefit from a genuine unpaid work arrangement should flow to the person undertaking the role. If the business or </a:t>
            </a:r>
            <a:r>
              <a:rPr lang="en-US" sz="1600" b="0" i="0" dirty="0" err="1">
                <a:solidFill>
                  <a:srgbClr val="000000"/>
                </a:solidFill>
                <a:effectLst/>
                <a:latin typeface="+mn-lt"/>
              </a:rPr>
              <a:t>organisation</a:t>
            </a:r>
            <a:r>
              <a:rPr lang="en-US" sz="1600" b="0" i="0" dirty="0">
                <a:solidFill>
                  <a:srgbClr val="000000"/>
                </a:solidFill>
                <a:effectLst/>
                <a:latin typeface="+mn-lt"/>
              </a:rPr>
              <a:t> is gaining a significant benefit from the person's work, an employment relationship is more likely to exist.</a:t>
            </a:r>
          </a:p>
          <a:p>
            <a:pPr marL="457200">
              <a:lnSpc>
                <a:spcPct val="107000"/>
              </a:lnSpc>
              <a:spcAft>
                <a:spcPts val="800"/>
              </a:spcAft>
            </a:pPr>
            <a:br>
              <a:rPr lang="en-AU" sz="1600" b="1" dirty="0">
                <a:effectLst/>
                <a:latin typeface="+mn-lt"/>
                <a:ea typeface="Calibri" panose="020F0502020204030204" pitchFamily="34" charset="0"/>
                <a:cs typeface="Calibri" panose="020F0502020204030204" pitchFamily="34" charset="0"/>
              </a:rPr>
            </a:br>
            <a:endParaRPr lang="en-AU" sz="1600" dirty="0">
              <a:effectLst/>
              <a:latin typeface="+mn-lt"/>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30490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Three – How to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you go about volunteering?</a:t>
            </a:r>
          </a:p>
          <a:p>
            <a:pPr algn="l">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b="1" dirty="0">
                <a:effectLst/>
                <a:latin typeface="Calibri" panose="020F0502020204030204" pitchFamily="34" charset="0"/>
                <a:ea typeface="Calibri" panose="020F0502020204030204" pitchFamily="34" charset="0"/>
                <a:cs typeface="Calibri" panose="020F0502020204030204" pitchFamily="34" charset="0"/>
              </a:rPr>
              <a:t>Discussion prompts</a:t>
            </a:r>
            <a:r>
              <a:rPr lang="en-AU" sz="1200" dirty="0">
                <a:effectLst/>
                <a:latin typeface="Calibri" panose="020F0502020204030204" pitchFamily="34" charset="0"/>
                <a:ea typeface="Calibri" panose="020F0502020204030204" pitchFamily="34" charset="0"/>
                <a:cs typeface="Calibri" panose="020F0502020204030204" pitchFamily="34"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Ask the group </a:t>
            </a:r>
            <a:r>
              <a:rPr lang="en-AU" sz="1200" dirty="0">
                <a:effectLst/>
                <a:latin typeface="Calibri" panose="020F0502020204030204" pitchFamily="34" charset="0"/>
                <a:ea typeface="Calibri" panose="020F0502020204030204" pitchFamily="34" charset="0"/>
                <a:cs typeface="Times New Roman" panose="02020603050405020304" pitchFamily="18" charset="0"/>
              </a:rPr>
              <a:t>if they know how to find a volunteer role, if they’ve tried to volunteer before, what sort of volunteering opportunities they know about </a:t>
            </a:r>
          </a:p>
          <a:p>
            <a:endParaRPr lang="en-AU" dirty="0"/>
          </a:p>
        </p:txBody>
      </p:sp>
    </p:spTree>
    <p:extLst>
      <p:ext uri="{BB962C8B-B14F-4D97-AF65-F5344CB8AC3E}">
        <p14:creationId xmlns:p14="http://schemas.microsoft.com/office/powerpoint/2010/main" val="400749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 Three – How to Volunteer (General Volunteering Information)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b="1" dirty="0">
                <a:effectLst/>
                <a:latin typeface="Calibri" panose="020F0502020204030204" pitchFamily="34" charset="0"/>
                <a:ea typeface="Calibri" panose="020F0502020204030204" pitchFamily="34" charset="0"/>
                <a:cs typeface="Calibri" panose="020F0502020204030204" pitchFamily="34" charset="0"/>
              </a:rPr>
              <a:t>Discussion prompts</a:t>
            </a:r>
            <a:r>
              <a:rPr lang="en-AU" sz="18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good place to start can be to identify the motivation or reason people have for volunteering.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do you want to volunteer?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Do participants care deeply about a particular topic? How do they want to make a difference?  </a:t>
            </a:r>
            <a:endParaRPr lang="en-AU"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lots of volunteering opportunities available across many different areas.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04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276086C-1A54-432A-96D1-7862C5D1B55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727B5AD2-8B92-46BD-8334-5C347240B4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Three – How to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b="1" dirty="0">
                <a:effectLst/>
                <a:latin typeface="Calibri" panose="020F0502020204030204" pitchFamily="34" charset="0"/>
                <a:ea typeface="Calibri" panose="020F0502020204030204" pitchFamily="34" charset="0"/>
                <a:cs typeface="Calibri" panose="020F0502020204030204" pitchFamily="34" charset="0"/>
              </a:rPr>
              <a:t>Discussion prompts</a:t>
            </a:r>
            <a:r>
              <a:rPr lang="en-AU"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lots of volunteering opportunities available, via many different methods and with many different time commitments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looking for a volunteer role, think about how often you want to volunteer, how much free time do you really have for volunteering?</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might be once off to support a special event, or regularly every month or every week</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prefer to do in person volunteering or online or by phone?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organisations will require you to make a commitment of volunteering for a period of time e.g. 3 months, or 6 months.  This is because of the time and resources required to train and support a volunteer. </a:t>
            </a:r>
          </a:p>
          <a:p>
            <a:pPr algn="l">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63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Official definition by Volunteering Australia: </a:t>
            </a:r>
            <a:r>
              <a:rPr lang="en-US" sz="1200" i="1" dirty="0"/>
              <a:t>Time willingly given for the common good and without financial gain</a:t>
            </a:r>
            <a:endParaRPr lang="en-AU" sz="1200" i="1" dirty="0"/>
          </a:p>
          <a:p>
            <a:endParaRPr lang="en-AU" dirty="0"/>
          </a:p>
          <a:p>
            <a:r>
              <a:rPr lang="en-AU" b="1" dirty="0"/>
              <a:t>Discussion prompts: </a:t>
            </a:r>
          </a:p>
          <a:p>
            <a:r>
              <a:rPr lang="en-AU" dirty="0"/>
              <a:t>What do participants understand volunteering to mean? </a:t>
            </a:r>
          </a:p>
          <a:p>
            <a:r>
              <a:rPr lang="en-AU" dirty="0"/>
              <a:t>Do they have experience of it in their home country or in Australia/Tasmania?</a:t>
            </a:r>
          </a:p>
        </p:txBody>
      </p:sp>
    </p:spTree>
    <p:extLst>
      <p:ext uri="{BB962C8B-B14F-4D97-AF65-F5344CB8AC3E}">
        <p14:creationId xmlns:p14="http://schemas.microsoft.com/office/powerpoint/2010/main" val="224679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Highlight to attendees that there are many volunteering roles online through Volunteer Connect</a:t>
            </a:r>
          </a:p>
          <a:p>
            <a:pPr marL="171450" indent="-171450">
              <a:buFontTx/>
              <a:buChar char="-"/>
            </a:pPr>
            <a:r>
              <a:rPr lang="en-AU" dirty="0"/>
              <a:t>Available via every page on Volunteering Tasmania website </a:t>
            </a:r>
          </a:p>
          <a:p>
            <a:pPr marL="171450" indent="-171450">
              <a:buFontTx/>
              <a:buChar char="-"/>
            </a:pPr>
            <a:r>
              <a:rPr lang="en-AU" dirty="0"/>
              <a:t>Connected to a national database of volunteering opportunities </a:t>
            </a:r>
          </a:p>
          <a:p>
            <a:pPr marL="171450" indent="-171450">
              <a:buFontTx/>
              <a:buChar char="-"/>
            </a:pPr>
            <a:r>
              <a:rPr lang="en-AU" dirty="0"/>
              <a:t>Linked to Seek Volunteer website </a:t>
            </a:r>
          </a:p>
          <a:p>
            <a:pPr marL="171450" indent="-171450">
              <a:buFontTx/>
              <a:buChar char="-"/>
            </a:pPr>
            <a:r>
              <a:rPr lang="en-AU" dirty="0"/>
              <a:t>Can filter to select volunteering opportunities within a certain geographic area, or by particular keywords etc</a:t>
            </a:r>
          </a:p>
          <a:p>
            <a:pPr marL="171450" indent="-171450">
              <a:buFontTx/>
              <a:buChar char="-"/>
            </a:pPr>
            <a:r>
              <a:rPr lang="en-AU" dirty="0"/>
              <a:t>If interested, express your interest via the website but also follow up with a phone call to let the host organisation know you are keen</a:t>
            </a:r>
          </a:p>
          <a:p>
            <a:pPr marL="171450" indent="-171450">
              <a:buFontTx/>
              <a:buChar char="-"/>
            </a:pPr>
            <a:r>
              <a:rPr lang="en-AU" dirty="0"/>
              <a:t>Many volunteer opportunities are competitive, it may help to approach it as though it were a job application </a:t>
            </a:r>
          </a:p>
          <a:p>
            <a:pPr marL="171450" indent="-171450">
              <a:buFontTx/>
              <a:buChar char="-"/>
            </a:pPr>
            <a:r>
              <a:rPr lang="en-AU" dirty="0"/>
              <a:t>Try to make your EOI stand out e.g. write as descriptively as you can </a:t>
            </a:r>
          </a:p>
          <a:p>
            <a:pPr marL="171450" indent="-171450">
              <a:buFontTx/>
              <a:buChar char="-"/>
            </a:pPr>
            <a:r>
              <a:rPr lang="en-AU" dirty="0"/>
              <a:t>You can also create and send a Volunteer Profile which is like a CV and can help provide more information to the host organisation </a:t>
            </a:r>
          </a:p>
          <a:p>
            <a:pPr marL="171450" indent="-171450">
              <a:buFontTx/>
              <a:buChar char="-"/>
            </a:pPr>
            <a:endParaRPr lang="en-AU" dirty="0"/>
          </a:p>
        </p:txBody>
      </p:sp>
    </p:spTree>
    <p:extLst>
      <p:ext uri="{BB962C8B-B14F-4D97-AF65-F5344CB8AC3E}">
        <p14:creationId xmlns:p14="http://schemas.microsoft.com/office/powerpoint/2010/main" val="258019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Video (4:36 min) to play if there is time. </a:t>
            </a:r>
          </a:p>
          <a:p>
            <a:r>
              <a:rPr lang="en-AU" dirty="0"/>
              <a:t>Video is in English</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Ahmed and </a:t>
            </a:r>
            <a:r>
              <a:rPr lang="en-AU" dirty="0" err="1"/>
              <a:t>Obsa’s</a:t>
            </a:r>
            <a:r>
              <a:rPr lang="en-AU" dirty="0"/>
              <a:t> volunteering experience with JCP Youth and The Give Back Program </a:t>
            </a:r>
          </a:p>
          <a:p>
            <a:endParaRPr lang="en-AU" b="1" dirty="0"/>
          </a:p>
          <a:p>
            <a:r>
              <a:rPr lang="en-AU" b="1" dirty="0"/>
              <a:t>Discussion prompts</a:t>
            </a:r>
            <a:r>
              <a:rPr lang="en-AU" dirty="0"/>
              <a:t>: </a:t>
            </a:r>
          </a:p>
          <a:p>
            <a:r>
              <a:rPr lang="en-AU" dirty="0"/>
              <a:t>What were the key motivations for Ahmed and </a:t>
            </a:r>
            <a:r>
              <a:rPr lang="en-AU" dirty="0" err="1"/>
              <a:t>Obsa</a:t>
            </a:r>
            <a:r>
              <a:rPr lang="en-AU" dirty="0"/>
              <a:t> to volunteer?  </a:t>
            </a:r>
          </a:p>
          <a:p>
            <a:r>
              <a:rPr lang="en-AU" dirty="0"/>
              <a:t>What do they personally gain from their volunteering?  </a:t>
            </a:r>
          </a:p>
          <a:p>
            <a:r>
              <a:rPr lang="en-AU" dirty="0"/>
              <a:t>How does their community benefit from their volunteering? </a:t>
            </a:r>
          </a:p>
          <a:p>
            <a:endParaRPr lang="en-AU" dirty="0"/>
          </a:p>
        </p:txBody>
      </p:sp>
    </p:spTree>
    <p:extLst>
      <p:ext uri="{BB962C8B-B14F-4D97-AF65-F5344CB8AC3E}">
        <p14:creationId xmlns:p14="http://schemas.microsoft.com/office/powerpoint/2010/main" val="232477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92638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Are We as an Organisation (Organisation specific section)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 relevant info based on:</a:t>
            </a: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outline of your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l">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What values the </a:t>
            </a:r>
            <a:r>
              <a:rPr lang="en-US" sz="1800" dirty="0" err="1">
                <a:latin typeface="Calibri" panose="020F0502020204030204" pitchFamily="34" charset="0"/>
                <a:ea typeface="Calibri" panose="020F0502020204030204" pitchFamily="34" charset="0"/>
                <a:cs typeface="Times New Roman" panose="02020603050405020304" pitchFamily="18" charset="0"/>
              </a:rPr>
              <a:t>organisation</a:t>
            </a:r>
            <a:r>
              <a:rPr lang="en-US" sz="1800" dirty="0">
                <a:latin typeface="Calibri" panose="020F0502020204030204" pitchFamily="34" charset="0"/>
                <a:ea typeface="Calibri" panose="020F0502020204030204" pitchFamily="34" charset="0"/>
                <a:cs typeface="Times New Roman" panose="02020603050405020304" pitchFamily="18" charset="0"/>
              </a:rPr>
              <a:t> has e.g. our </a:t>
            </a:r>
            <a:r>
              <a:rPr lang="en-US" sz="1800" dirty="0" err="1">
                <a:latin typeface="Calibri" panose="020F0502020204030204" pitchFamily="34" charset="0"/>
                <a:ea typeface="Calibri" panose="020F0502020204030204" pitchFamily="34" charset="0"/>
                <a:cs typeface="Times New Roman" panose="02020603050405020304" pitchFamily="18" charset="0"/>
              </a:rPr>
              <a:t>organisation</a:t>
            </a:r>
            <a:r>
              <a:rPr lang="en-US" sz="1800" dirty="0">
                <a:latin typeface="Calibri" panose="020F0502020204030204" pitchFamily="34" charset="0"/>
                <a:ea typeface="Calibri" panose="020F0502020204030204" pitchFamily="34" charset="0"/>
                <a:cs typeface="Times New Roman" panose="02020603050405020304" pitchFamily="18" charset="0"/>
              </a:rPr>
              <a:t> values diversity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there are many great reasons why people want to volunteer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okay to tell us what you hope to get out of volunteering and what you need from us </a:t>
            </a: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we support our volunteers </a:t>
            </a:r>
          </a:p>
        </p:txBody>
      </p:sp>
    </p:spTree>
    <p:extLst>
      <p:ext uri="{BB962C8B-B14F-4D97-AF65-F5344CB8AC3E}">
        <p14:creationId xmlns:p14="http://schemas.microsoft.com/office/powerpoint/2010/main" val="2688392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Volunteering with Us (Organisation specific section)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 relevant info based on:</a:t>
            </a: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Outline the benefits and supports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offers to newly arrived migrant volunteers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consideration of the volunteer and their needs)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you support Cultural Safety and Inclusion for volunteers and staff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you respond to racism and inappropriate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seek to be inclusive and aware that volunteers may: Speak different languages, Have different beliefs and customs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362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Becoming a Volunteer (Organisation specific section) </a:t>
            </a: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 relevant info based on:</a:t>
            </a: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types of volunteering experiences/roles available at 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Volunteering skills needed</a:t>
            </a: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sort of frequency are the volunteer roles? Do you require a minimum time commitment from volunteers? How flexible is your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respond to volunteer needs?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become a volunteer - </a:t>
            </a:r>
            <a:r>
              <a:rPr lang="en-US" sz="1800" dirty="0">
                <a:latin typeface="Calibri" panose="020F0502020204030204" pitchFamily="34" charset="0"/>
                <a:ea typeface="Calibri" panose="020F0502020204030204" pitchFamily="34" charset="0"/>
                <a:cs typeface="Times New Roman" panose="02020603050405020304" pitchFamily="18" charset="0"/>
              </a:rPr>
              <a:t>co</a:t>
            </a:r>
            <a:r>
              <a:rPr lang="en-US" sz="1800" dirty="0">
                <a:effectLst/>
                <a:latin typeface="Calibri" panose="020F0502020204030204" pitchFamily="34" charset="0"/>
                <a:ea typeface="Calibri" panose="020F0502020204030204" pitchFamily="34" charset="0"/>
                <a:cs typeface="Times New Roman" panose="02020603050405020304" pitchFamily="18" charset="0"/>
              </a:rPr>
              <a:t>ntact information and steps involved with expected timeframes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27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Volunteering is done by choice, you don’t have to volunteer </a:t>
            </a:r>
          </a:p>
          <a:p>
            <a:pPr algn="l">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b="1" dirty="0"/>
              <a:t>Discussion prompts: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does it mean to willingly give your time, by choice?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Based on this definition, what sort of activities would not count as volunteering?</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Tree>
    <p:extLst>
      <p:ext uri="{BB962C8B-B14F-4D97-AF65-F5344CB8AC3E}">
        <p14:creationId xmlns:p14="http://schemas.microsoft.com/office/powerpoint/2010/main" val="252184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Volunteering can happen anywhere, and at anytime</a:t>
            </a:r>
          </a:p>
          <a:p>
            <a:pPr algn="l">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AU" b="1" dirty="0"/>
              <a:t>prompts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Volunteering can be online, in person or by phone</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volunteer as frequently as suits you – think about how much time you wish to dedicate to volunteering and find something to suit.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probably more common than you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realise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91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Volunteering benefits the volunteer and the community</a:t>
            </a:r>
          </a:p>
          <a:p>
            <a:pPr algn="l">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Discussion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1" dirty="0"/>
              <a:t>prompts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Informal volunteering also involves connecting or being active within or own cultural community </a:t>
            </a:r>
          </a:p>
          <a:p>
            <a:pPr algn="l">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Participants may already be volunteering without realising it</a:t>
            </a:r>
          </a:p>
        </p:txBody>
      </p:sp>
    </p:spTree>
    <p:extLst>
      <p:ext uri="{BB962C8B-B14F-4D97-AF65-F5344CB8AC3E}">
        <p14:creationId xmlns:p14="http://schemas.microsoft.com/office/powerpoint/2010/main" val="187185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AU" b="1" dirty="0"/>
              <a:t>prompts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Volunteering is very common in Tasmania – our state has the highest proportion of volunteers!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thirds of the Tasmanian population volunteer each year, compared with approx. one half which the national average for volunteering. </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people volunteering in Tasmania makes it the largest sector</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replace these volunteers with paid workers would cost nearly $3 billion</a:t>
            </a:r>
          </a:p>
          <a:p>
            <a:pPr algn="l">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enormous economic benefits to the State to support a thriving volunteer community </a:t>
            </a:r>
          </a:p>
        </p:txBody>
      </p:sp>
    </p:spTree>
    <p:extLst>
      <p:ext uri="{BB962C8B-B14F-4D97-AF65-F5344CB8AC3E}">
        <p14:creationId xmlns:p14="http://schemas.microsoft.com/office/powerpoint/2010/main" val="156218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One – What is Volunteering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AU" b="1" dirty="0"/>
              <a:t>prompts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average Tasmanian volunteer contributes 229 hours per year, which is 19 hours per month or 4.4 hours every week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total, nearly 70 million volunteer hours are donated to the Tasmanian community each year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61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AU" b="1" dirty="0"/>
              <a:t>prompts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do you think people volunteer?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kind of volunteering do you know about?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you done any volunteering, either in Australia or your home country? </a:t>
            </a:r>
          </a:p>
          <a:p>
            <a:pPr marL="171450" indent="-171450" algn="l">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so, why have you chosen to do that volunteering? </a:t>
            </a:r>
          </a:p>
          <a:p>
            <a:pPr marL="0" indent="0" algn="l">
              <a:lnSpc>
                <a:spcPct val="107000"/>
              </a:lnSpc>
              <a:spcAft>
                <a:spcPts val="800"/>
              </a:spcAft>
              <a:buFontTx/>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800"/>
              </a:spcAft>
              <a:buFontTx/>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volunteering is so common here, there are many different types of volunteering roles and also many different reasons why people choose to volunteer.  </a:t>
            </a:r>
          </a:p>
        </p:txBody>
      </p:sp>
    </p:spTree>
    <p:extLst>
      <p:ext uri="{BB962C8B-B14F-4D97-AF65-F5344CB8AC3E}">
        <p14:creationId xmlns:p14="http://schemas.microsoft.com/office/powerpoint/2010/main" val="142568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 Two – Why Volunteer (General Volunteering Information)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r>
              <a:rPr lang="en-AU" altLang="en-US" sz="1200" b="0" dirty="0">
                <a:latin typeface="Tahoma" panose="020B0604030504040204" pitchFamily="34" charset="0"/>
                <a:ea typeface="Tahoma" panose="020B0604030504040204" pitchFamily="34" charset="0"/>
                <a:cs typeface="Tahoma" panose="020B0604030504040204" pitchFamily="34" charset="0"/>
              </a:rPr>
              <a:t>It has been scientifically proven that volunteers are happier, healthier and sleep better than those who don’t volunteer! </a:t>
            </a:r>
            <a:endParaRPr lang="en-AU" sz="1200" b="0" dirty="0">
              <a:latin typeface="Tahoma" panose="020B0604030504040204" pitchFamily="34" charset="0"/>
              <a:ea typeface="Tahoma" panose="020B0604030504040204" pitchFamily="34" charset="0"/>
              <a:cs typeface="Tahoma" panose="020B0604030504040204" pitchFamily="34" charset="0"/>
            </a:endParaRPr>
          </a:p>
          <a:p>
            <a:endParaRPr lang="en-AU" dirty="0"/>
          </a:p>
        </p:txBody>
      </p:sp>
    </p:spTree>
    <p:extLst>
      <p:ext uri="{BB962C8B-B14F-4D97-AF65-F5344CB8AC3E}">
        <p14:creationId xmlns:p14="http://schemas.microsoft.com/office/powerpoint/2010/main" val="379697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EEEE3-E8B1-40E8-9331-2C9E7C685475}" type="datetime1">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390282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E25E0-D618-4E8C-8767-97F2A7C5E25E}" type="datetime1">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158962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A3AC1-2BCF-4FE5-80A6-4B807393CFBA}" type="datetime1">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206740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049DA-3297-4089-9864-B69474D3DEA5}" type="datetime1">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426647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B6A27D-5930-414E-BFA2-7F55A0098DE1}" type="datetime1">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40175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5BD86A-549A-4C6F-996D-F35CCDBA5C7D}" type="datetime1">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29438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13AC30-F72A-435E-9870-5975AFA51004}" type="datetime1">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304866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8217AA-CD7C-4AC7-A47B-2312A7156451}" type="datetime1">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126451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E1B3F-2BD6-4B35-9B54-0072E3293374}" type="datetime1">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182819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E1C98-7FC5-4A72-BAC4-7B2BCDAA48C5}" type="datetime1">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221887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CADD4D-D2A3-48B4-9E4D-3E141512C75C}" type="datetime1">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70F98-43F2-0D4A-AF42-338D105D6743}" type="slidenum">
              <a:rPr lang="en-US" smtClean="0"/>
              <a:t>‹#›</a:t>
            </a:fld>
            <a:endParaRPr lang="en-US"/>
          </a:p>
        </p:txBody>
      </p:sp>
    </p:spTree>
    <p:extLst>
      <p:ext uri="{BB962C8B-B14F-4D97-AF65-F5344CB8AC3E}">
        <p14:creationId xmlns:p14="http://schemas.microsoft.com/office/powerpoint/2010/main" val="298269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B2B24-F1CD-4678-B72E-580E880DA361}" type="datetime1">
              <a:rPr lang="en-US" smtClean="0"/>
              <a:t>5/9/2023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70F98-43F2-0D4A-AF42-338D105D6743}" type="slidenum">
              <a:rPr lang="en-US" smtClean="0"/>
              <a:t>‹#›</a:t>
            </a:fld>
            <a:endParaRPr lang="en-US"/>
          </a:p>
        </p:txBody>
      </p:sp>
    </p:spTree>
    <p:extLst>
      <p:ext uri="{BB962C8B-B14F-4D97-AF65-F5344CB8AC3E}">
        <p14:creationId xmlns:p14="http://schemas.microsoft.com/office/powerpoint/2010/main" val="723483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volunteeringtas.org.au/"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Pi0q74_1aG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child, child, young&#10;&#10;Description automatically generated">
            <a:extLst>
              <a:ext uri="{FF2B5EF4-FFF2-40B4-BE49-F238E27FC236}">
                <a16:creationId xmlns:a16="http://schemas.microsoft.com/office/drawing/2014/main" id="{BE40A44A-0E22-6A76-1F62-CF1137EE00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1307" y="3834640"/>
            <a:ext cx="4949731" cy="3023360"/>
          </a:xfrm>
          <a:prstGeom prst="rect">
            <a:avLst/>
          </a:prstGeom>
        </p:spPr>
      </p:pic>
      <p:sp>
        <p:nvSpPr>
          <p:cNvPr id="2" name="Title 1"/>
          <p:cNvSpPr>
            <a:spLocks noGrp="1"/>
          </p:cNvSpPr>
          <p:nvPr>
            <p:ph type="ctrTitle"/>
          </p:nvPr>
        </p:nvSpPr>
        <p:spPr>
          <a:xfrm>
            <a:off x="620255" y="0"/>
            <a:ext cx="10951489" cy="4350327"/>
          </a:xfrm>
        </p:spPr>
        <p:txBody>
          <a:bodyPr>
            <a:normAutofit fontScale="90000"/>
          </a:bodyPr>
          <a:lstStyle/>
          <a:p>
            <a:br>
              <a:rPr lang="en-AU" sz="6700" b="1" dirty="0">
                <a:solidFill>
                  <a:schemeClr val="bg1"/>
                </a:solidFill>
                <a:latin typeface="Tahoma"/>
                <a:ea typeface="Tahoma"/>
                <a:cs typeface="Tahoma"/>
              </a:rPr>
            </a:br>
            <a:br>
              <a:rPr lang="en-AU" sz="6700" b="1" dirty="0">
                <a:solidFill>
                  <a:schemeClr val="bg1"/>
                </a:solidFill>
                <a:latin typeface="Tahoma"/>
                <a:ea typeface="Tahoma"/>
                <a:cs typeface="Tahoma"/>
              </a:rPr>
            </a:br>
            <a:br>
              <a:rPr lang="en-AU" sz="6700" b="1" dirty="0">
                <a:solidFill>
                  <a:schemeClr val="bg1"/>
                </a:solidFill>
                <a:latin typeface="Tahoma"/>
                <a:ea typeface="Tahoma"/>
                <a:cs typeface="Tahoma"/>
              </a:rPr>
            </a:br>
            <a:br>
              <a:rPr lang="en-AU" sz="6700" b="1" dirty="0">
                <a:solidFill>
                  <a:schemeClr val="bg1"/>
                </a:solidFill>
                <a:latin typeface="Tahoma"/>
                <a:ea typeface="Tahoma"/>
                <a:cs typeface="Tahoma"/>
              </a:rPr>
            </a:br>
            <a:br>
              <a:rPr lang="en-AU" sz="6700" b="1" dirty="0">
                <a:solidFill>
                  <a:schemeClr val="bg1"/>
                </a:solidFill>
                <a:latin typeface="Tahoma"/>
                <a:ea typeface="Tahoma"/>
                <a:cs typeface="Tahoma"/>
              </a:rPr>
            </a:br>
            <a:br>
              <a:rPr lang="en-AU" sz="6700" b="1" dirty="0">
                <a:solidFill>
                  <a:schemeClr val="bg1"/>
                </a:solidFill>
                <a:latin typeface="Tahoma"/>
                <a:ea typeface="Tahoma"/>
                <a:cs typeface="Tahoma"/>
              </a:rPr>
            </a:br>
            <a:br>
              <a:rPr lang="en-AU" sz="6700" b="1" dirty="0">
                <a:solidFill>
                  <a:schemeClr val="bg1"/>
                </a:solidFill>
                <a:latin typeface="Tahoma"/>
                <a:ea typeface="Tahoma"/>
                <a:cs typeface="Tahoma"/>
              </a:rPr>
            </a:br>
            <a:r>
              <a:rPr lang="en-AU" sz="6700" b="1" dirty="0">
                <a:latin typeface="Tahoma"/>
                <a:ea typeface="Tahoma"/>
                <a:cs typeface="Tahoma"/>
              </a:rPr>
              <a:t>Introduction to Volunteering</a:t>
            </a:r>
            <a:br>
              <a:rPr lang="en-AU" sz="6700" b="1" dirty="0">
                <a:latin typeface="Tahoma" panose="020B0604030504040204" pitchFamily="34" charset="0"/>
                <a:ea typeface="Tahoma" panose="020B0604030504040204" pitchFamily="34" charset="0"/>
                <a:cs typeface="Tahoma" panose="020B0604030504040204" pitchFamily="34" charset="0"/>
              </a:rPr>
            </a:br>
            <a:br>
              <a:rPr lang="en-AU" sz="3100" b="1" dirty="0">
                <a:latin typeface="Tahoma" panose="020B0604030504040204" pitchFamily="34" charset="0"/>
                <a:ea typeface="Tahoma" panose="020B0604030504040204" pitchFamily="34" charset="0"/>
                <a:cs typeface="Tahoma" panose="020B0604030504040204" pitchFamily="34" charset="0"/>
              </a:rPr>
            </a:br>
            <a:r>
              <a:rPr lang="en-AU" sz="3100" b="1" dirty="0">
                <a:latin typeface="Tahoma"/>
                <a:ea typeface="Tahoma"/>
                <a:cs typeface="Tahoma"/>
              </a:rPr>
              <a:t>March 2023</a:t>
            </a:r>
            <a:br>
              <a:rPr lang="en-AU" sz="5100" b="1" dirty="0">
                <a:latin typeface="+mn-lt"/>
              </a:rPr>
            </a:br>
            <a:br>
              <a:rPr lang="en-AU" sz="5100" b="1" dirty="0">
                <a:latin typeface="+mn-lt"/>
              </a:rPr>
            </a:br>
            <a:endParaRPr lang="en-AU" sz="5100" b="1"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A group of people dancing&#10;&#10;Description automatically generated with medium confidence">
            <a:extLst>
              <a:ext uri="{FF2B5EF4-FFF2-40B4-BE49-F238E27FC236}">
                <a16:creationId xmlns:a16="http://schemas.microsoft.com/office/drawing/2014/main" id="{52EDE99B-EBE6-0EC3-C8CE-0B406FF4B9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561"/>
          <a:stretch/>
        </p:blipFill>
        <p:spPr>
          <a:xfrm>
            <a:off x="9246134" y="3834640"/>
            <a:ext cx="2852079" cy="3023360"/>
          </a:xfrm>
          <a:prstGeom prst="rect">
            <a:avLst/>
          </a:prstGeom>
        </p:spPr>
      </p:pic>
      <p:pic>
        <p:nvPicPr>
          <p:cNvPr id="6" name="Picture 5" descr="A group of people sitting at a table&#10;&#10;Description automatically generated with medium confidence">
            <a:extLst>
              <a:ext uri="{FF2B5EF4-FFF2-40B4-BE49-F238E27FC236}">
                <a16:creationId xmlns:a16="http://schemas.microsoft.com/office/drawing/2014/main" id="{644007F4-F1C5-8010-40D3-9BF843646D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1" y="3834640"/>
            <a:ext cx="4773881" cy="3023360"/>
          </a:xfrm>
          <a:prstGeom prst="rect">
            <a:avLst/>
          </a:prstGeom>
        </p:spPr>
      </p:pic>
    </p:spTree>
    <p:extLst>
      <p:ext uri="{BB962C8B-B14F-4D97-AF65-F5344CB8AC3E}">
        <p14:creationId xmlns:p14="http://schemas.microsoft.com/office/powerpoint/2010/main" val="252723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34E71-9CED-4A6E-B813-523439558350}"/>
              </a:ext>
            </a:extLst>
          </p:cNvPr>
          <p:cNvSpPr>
            <a:spLocks noGrp="1"/>
          </p:cNvSpPr>
          <p:nvPr>
            <p:ph type="title"/>
          </p:nvPr>
        </p:nvSpPr>
        <p:spPr>
          <a:xfrm>
            <a:off x="990600" y="2369343"/>
            <a:ext cx="4495800" cy="1325563"/>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Volunteering is unpaid – but has plenty of other rewards!</a:t>
            </a:r>
            <a:br>
              <a:rPr lang="en-US" b="1" dirty="0">
                <a:latin typeface="Tahoma" panose="020B0604030504040204" pitchFamily="34" charset="0"/>
                <a:ea typeface="Tahoma" panose="020B0604030504040204" pitchFamily="34" charset="0"/>
                <a:cs typeface="Tahoma" panose="020B0604030504040204" pitchFamily="34" charset="0"/>
              </a:rPr>
            </a:br>
            <a:endParaRPr lang="en-AU"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person holding a plant&#10;&#10;Description automatically generated with medium confidence">
            <a:extLst>
              <a:ext uri="{FF2B5EF4-FFF2-40B4-BE49-F238E27FC236}">
                <a16:creationId xmlns:a16="http://schemas.microsoft.com/office/drawing/2014/main" id="{D6939249-4253-9296-EBE2-C175617CDB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761" y="0"/>
            <a:ext cx="4499173" cy="6858000"/>
          </a:xfrm>
          <a:prstGeom prst="rect">
            <a:avLst/>
          </a:prstGeom>
        </p:spPr>
      </p:pic>
    </p:spTree>
    <p:extLst>
      <p:ext uri="{BB962C8B-B14F-4D97-AF65-F5344CB8AC3E}">
        <p14:creationId xmlns:p14="http://schemas.microsoft.com/office/powerpoint/2010/main" val="255465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tle 1"/>
          <p:cNvSpPr>
            <a:spLocks noGrp="1"/>
          </p:cNvSpPr>
          <p:nvPr>
            <p:ph type="title"/>
          </p:nvPr>
        </p:nvSpPr>
        <p:spPr>
          <a:xfrm>
            <a:off x="264229" y="440513"/>
            <a:ext cx="8229600" cy="1154464"/>
          </a:xfrm>
        </p:spPr>
        <p:txBody>
          <a:bodyPr>
            <a:normAutofit fontScale="90000"/>
          </a:bodyPr>
          <a:lstStyle/>
          <a:p>
            <a:r>
              <a:rPr lang="en-AU" b="1" dirty="0">
                <a:latin typeface="Tahoma" panose="020B0604030504040204" pitchFamily="34" charset="0"/>
                <a:ea typeface="Tahoma" panose="020B0604030504040204" pitchFamily="34" charset="0"/>
                <a:cs typeface="Tahoma" panose="020B0604030504040204" pitchFamily="34" charset="0"/>
              </a:rPr>
              <a:t>Benefits to volunteers</a:t>
            </a:r>
            <a:br>
              <a:rPr lang="en-US" b="1" dirty="0">
                <a:latin typeface="Tahoma" panose="020B0604030504040204" pitchFamily="34" charset="0"/>
                <a:ea typeface="Tahoma" panose="020B0604030504040204" pitchFamily="34" charset="0"/>
                <a:cs typeface="Tahoma" panose="020B0604030504040204" pitchFamily="34" charset="0"/>
              </a:rPr>
            </a:br>
            <a:endParaRPr lang="en-US" altLang="en-US" b="1" dirty="0">
              <a:latin typeface="+mn-lt"/>
            </a:endParaRPr>
          </a:p>
        </p:txBody>
      </p:sp>
      <p:sp>
        <p:nvSpPr>
          <p:cNvPr id="9223" name="TextBox 13"/>
          <p:cNvSpPr txBox="1">
            <a:spLocks noChangeArrowheads="1"/>
          </p:cNvSpPr>
          <p:nvPr/>
        </p:nvSpPr>
        <p:spPr bwMode="auto">
          <a:xfrm>
            <a:off x="2513584" y="2010519"/>
            <a:ext cx="4635361"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Improve social skills</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Connect to community</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Make new friends</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Healthy mind and body</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Giving back</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Purpose in life</a:t>
            </a:r>
          </a:p>
          <a:p>
            <a:pPr eaLnBrk="1" hangingPunct="1">
              <a:spcBef>
                <a:spcPts val="0"/>
              </a:spcBef>
              <a:spcAft>
                <a:spcPts val="600"/>
              </a:spcAft>
              <a:buFontTx/>
              <a:buNone/>
            </a:pPr>
            <a:endParaRPr lang="en-AU" altLang="en-US" sz="2800" dirty="0">
              <a:solidFill>
                <a:schemeClr val="tx1"/>
              </a:solidFill>
              <a:latin typeface="+mn-lt"/>
            </a:endParaRPr>
          </a:p>
        </p:txBody>
      </p:sp>
      <p:pic>
        <p:nvPicPr>
          <p:cNvPr id="9225" name="Picture 10"/>
          <p:cNvPicPr>
            <a:picLocks noChangeAspect="1"/>
          </p:cNvPicPr>
          <p:nvPr/>
        </p:nvPicPr>
        <p:blipFill>
          <a:blip r:embed="rId3" cstate="screen">
            <a:duotone>
              <a:prstClr val="black"/>
              <a:srgbClr val="D60059">
                <a:tint val="45000"/>
                <a:satMod val="400000"/>
              </a:srgbClr>
            </a:duotone>
            <a:extLst>
              <a:ext uri="{28A0092B-C50C-407E-A947-70E740481C1C}">
                <a14:useLocalDpi xmlns:a14="http://schemas.microsoft.com/office/drawing/2010/main"/>
              </a:ext>
            </a:extLst>
          </a:blip>
          <a:srcRect/>
          <a:stretch>
            <a:fillRect/>
          </a:stretch>
        </p:blipFill>
        <p:spPr bwMode="auto">
          <a:xfrm>
            <a:off x="476435" y="1492114"/>
            <a:ext cx="1686630" cy="1472524"/>
          </a:xfrm>
          <a:prstGeom prst="rect">
            <a:avLst/>
          </a:prstGeom>
          <a:noFill/>
          <a:ln>
            <a:noFill/>
          </a:ln>
        </p:spPr>
      </p:pic>
      <p:sp>
        <p:nvSpPr>
          <p:cNvPr id="16" name="TextBox 11">
            <a:extLst>
              <a:ext uri="{FF2B5EF4-FFF2-40B4-BE49-F238E27FC236}">
                <a16:creationId xmlns:a16="http://schemas.microsoft.com/office/drawing/2014/main" id="{BE252DFA-7C6D-43B4-A278-4997CFFBA195}"/>
              </a:ext>
            </a:extLst>
          </p:cNvPr>
          <p:cNvSpPr txBox="1">
            <a:spLocks noChangeArrowheads="1"/>
          </p:cNvSpPr>
          <p:nvPr/>
        </p:nvSpPr>
        <p:spPr bwMode="auto">
          <a:xfrm>
            <a:off x="7473582" y="905958"/>
            <a:ext cx="4066921"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342900" indent="-342900">
              <a:spcBef>
                <a:spcPct val="0"/>
              </a:spcBef>
              <a:spcAft>
                <a:spcPts val="600"/>
              </a:spcAft>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Professional experience</a:t>
            </a:r>
          </a:p>
          <a:p>
            <a:pPr marL="342900" indent="-342900">
              <a:spcBef>
                <a:spcPct val="0"/>
              </a:spcBef>
              <a:spcAft>
                <a:spcPts val="600"/>
              </a:spcAft>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Improve job prospects</a:t>
            </a:r>
            <a:endPar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spcBef>
                <a:spcPct val="0"/>
              </a:spcBef>
              <a:spcAft>
                <a:spcPts val="600"/>
              </a:spcAft>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Learn new skills</a:t>
            </a:r>
          </a:p>
        </p:txBody>
      </p:sp>
      <p:pic>
        <p:nvPicPr>
          <p:cNvPr id="17" name="Picture 7">
            <a:extLst>
              <a:ext uri="{FF2B5EF4-FFF2-40B4-BE49-F238E27FC236}">
                <a16:creationId xmlns:a16="http://schemas.microsoft.com/office/drawing/2014/main" id="{C36153DE-503D-469B-9B35-3B0706C440C8}"/>
              </a:ext>
            </a:extLst>
          </p:cNvPr>
          <p:cNvPicPr>
            <a:picLocks noChangeAspect="1"/>
          </p:cNvPicPr>
          <p:nvPr/>
        </p:nvPicPr>
        <p:blipFill>
          <a:blip r:embed="rId4" cstate="email">
            <a:duotone>
              <a:prstClr val="black"/>
              <a:srgbClr val="D60059">
                <a:tint val="45000"/>
                <a:satMod val="400000"/>
              </a:srgbClr>
            </a:duotone>
            <a:extLst>
              <a:ext uri="{28A0092B-C50C-407E-A947-70E740481C1C}">
                <a14:useLocalDpi xmlns:a14="http://schemas.microsoft.com/office/drawing/2010/main"/>
              </a:ext>
            </a:extLst>
          </a:blip>
          <a:srcRect/>
          <a:stretch>
            <a:fillRect/>
          </a:stretch>
        </p:blipFill>
        <p:spPr bwMode="auto">
          <a:xfrm>
            <a:off x="8092113" y="4289707"/>
            <a:ext cx="1795957" cy="185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2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tle 1"/>
          <p:cNvSpPr>
            <a:spLocks noGrp="1"/>
          </p:cNvSpPr>
          <p:nvPr>
            <p:ph type="title"/>
          </p:nvPr>
        </p:nvSpPr>
        <p:spPr>
          <a:xfrm>
            <a:off x="264229" y="440513"/>
            <a:ext cx="8229600" cy="1154464"/>
          </a:xfrm>
        </p:spPr>
        <p:txBody>
          <a:bodyPr>
            <a:normAutofit fontScale="90000"/>
          </a:bodyPr>
          <a:lstStyle/>
          <a:p>
            <a:r>
              <a:rPr lang="en-AU" b="1" dirty="0">
                <a:latin typeface="Tahoma" panose="020B0604030504040204" pitchFamily="34" charset="0"/>
                <a:ea typeface="Tahoma" panose="020B0604030504040204" pitchFamily="34" charset="0"/>
                <a:cs typeface="Tahoma" panose="020B0604030504040204" pitchFamily="34" charset="0"/>
              </a:rPr>
              <a:t>Benefits to community</a:t>
            </a:r>
            <a:br>
              <a:rPr lang="en-US" b="1" dirty="0">
                <a:latin typeface="Tahoma" panose="020B0604030504040204" pitchFamily="34" charset="0"/>
                <a:ea typeface="Tahoma" panose="020B0604030504040204" pitchFamily="34" charset="0"/>
                <a:cs typeface="Tahoma" panose="020B0604030504040204" pitchFamily="34" charset="0"/>
              </a:rPr>
            </a:br>
            <a:endParaRPr lang="en-US" altLang="en-US" b="1" dirty="0">
              <a:latin typeface="+mn-lt"/>
            </a:endParaRPr>
          </a:p>
        </p:txBody>
      </p:sp>
      <p:sp>
        <p:nvSpPr>
          <p:cNvPr id="9223" name="TextBox 13"/>
          <p:cNvSpPr txBox="1">
            <a:spLocks noChangeArrowheads="1"/>
          </p:cNvSpPr>
          <p:nvPr/>
        </p:nvSpPr>
        <p:spPr bwMode="auto">
          <a:xfrm>
            <a:off x="586812" y="1594977"/>
            <a:ext cx="5125219"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Stronger, more connected communities </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Improved health and wellbeing </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Less crime</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Charities, social services </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Emergency services</a:t>
            </a:r>
          </a:p>
          <a:p>
            <a:pPr marL="342900" indent="-342900">
              <a:spcBef>
                <a:spcPts val="0"/>
              </a:spcBef>
              <a:spcAft>
                <a:spcPts val="600"/>
              </a:spcAft>
            </a:pPr>
            <a:r>
              <a:rPr lang="en-AU" altLang="en-US" dirty="0">
                <a:solidFill>
                  <a:schemeClr val="tx1"/>
                </a:solidFill>
                <a:latin typeface="Tahoma" panose="020B0604030504040204" pitchFamily="34" charset="0"/>
                <a:ea typeface="Tahoma" panose="020B0604030504040204" pitchFamily="34" charset="0"/>
                <a:cs typeface="Tahoma" panose="020B0604030504040204" pitchFamily="34" charset="0"/>
              </a:rPr>
              <a:t>Schools, sports, politics </a:t>
            </a:r>
          </a:p>
          <a:p>
            <a:pPr eaLnBrk="1" hangingPunct="1">
              <a:spcBef>
                <a:spcPts val="0"/>
              </a:spcBef>
              <a:spcAft>
                <a:spcPts val="600"/>
              </a:spcAft>
              <a:buFontTx/>
              <a:buNone/>
            </a:pPr>
            <a:endParaRPr lang="en-AU" altLang="en-US" sz="2800" dirty="0">
              <a:solidFill>
                <a:schemeClr val="tx1"/>
              </a:solidFill>
              <a:latin typeface="+mn-lt"/>
            </a:endParaRPr>
          </a:p>
        </p:txBody>
      </p:sp>
      <p:pic>
        <p:nvPicPr>
          <p:cNvPr id="6" name="Picture 5" descr="A group of men standing next to a truck&#10;&#10;Description automatically generated with low confidence">
            <a:extLst>
              <a:ext uri="{FF2B5EF4-FFF2-40B4-BE49-F238E27FC236}">
                <a16:creationId xmlns:a16="http://schemas.microsoft.com/office/drawing/2014/main" id="{048E7044-BDCD-9A7B-7321-C6CD29545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7903" y="283251"/>
            <a:ext cx="4836252" cy="6236151"/>
          </a:xfrm>
          <a:prstGeom prst="rect">
            <a:avLst/>
          </a:prstGeom>
        </p:spPr>
      </p:pic>
    </p:spTree>
    <p:extLst>
      <p:ext uri="{BB962C8B-B14F-4D97-AF65-F5344CB8AC3E}">
        <p14:creationId xmlns:p14="http://schemas.microsoft.com/office/powerpoint/2010/main" val="72066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112A5-8573-4A48-86EC-330A4F9E8B53}"/>
              </a:ext>
            </a:extLst>
          </p:cNvPr>
          <p:cNvSpPr/>
          <p:nvPr/>
        </p:nvSpPr>
        <p:spPr>
          <a:xfrm>
            <a:off x="5861000" y="3244334"/>
            <a:ext cx="470000" cy="369332"/>
          </a:xfrm>
          <a:prstGeom prst="rect">
            <a:avLst/>
          </a:prstGeom>
        </p:spPr>
        <p:txBody>
          <a:bodyPr wrap="none">
            <a:spAutoFit/>
          </a:bodyPr>
          <a:lstStyle/>
          <a:p>
            <a:r>
              <a:rPr lang="en-AU" altLang="en-US" b="1">
                <a:solidFill>
                  <a:schemeClr val="bg1"/>
                </a:solidFill>
                <a:latin typeface="Tahoma" panose="020B0604030504040204" pitchFamily="34" charset="0"/>
                <a:ea typeface="Tahoma" panose="020B0604030504040204" pitchFamily="34" charset="0"/>
                <a:cs typeface="Tahoma" panose="020B0604030504040204" pitchFamily="34" charset="0"/>
              </a:rPr>
              <a:t>an</a:t>
            </a:r>
            <a:endParaRPr lang="en-AU"/>
          </a:p>
        </p:txBody>
      </p:sp>
      <p:sp>
        <p:nvSpPr>
          <p:cNvPr id="7" name="Rectangle 6">
            <a:extLst>
              <a:ext uri="{FF2B5EF4-FFF2-40B4-BE49-F238E27FC236}">
                <a16:creationId xmlns:a16="http://schemas.microsoft.com/office/drawing/2014/main" id="{07D82EF4-3083-4D12-90A0-EBD0B82E77BC}"/>
              </a:ext>
            </a:extLst>
          </p:cNvPr>
          <p:cNvSpPr/>
          <p:nvPr/>
        </p:nvSpPr>
        <p:spPr>
          <a:xfrm>
            <a:off x="671033" y="1505396"/>
            <a:ext cx="3960366" cy="3477875"/>
          </a:xfrm>
          <a:prstGeom prst="rect">
            <a:avLst/>
          </a:prstGeom>
        </p:spPr>
        <p:txBody>
          <a:bodyPr wrap="square">
            <a:spAutoFit/>
          </a:bodyPr>
          <a:lstStyle/>
          <a:p>
            <a:r>
              <a:rPr lang="en-AU" altLang="en-US" sz="4400" b="1" dirty="0">
                <a:latin typeface="Tahoma" panose="020B0604030504040204" pitchFamily="34" charset="0"/>
                <a:ea typeface="Tahoma" panose="020B0604030504040204" pitchFamily="34" charset="0"/>
                <a:cs typeface="Tahoma" panose="020B0604030504040204" pitchFamily="34" charset="0"/>
              </a:rPr>
              <a:t>The most </a:t>
            </a:r>
          </a:p>
          <a:p>
            <a:r>
              <a:rPr lang="en-AU" altLang="en-US" sz="4400" b="1" dirty="0">
                <a:latin typeface="Tahoma" panose="020B0604030504040204" pitchFamily="34" charset="0"/>
                <a:ea typeface="Tahoma" panose="020B0604030504040204" pitchFamily="34" charset="0"/>
                <a:cs typeface="Tahoma" panose="020B0604030504040204" pitchFamily="34" charset="0"/>
              </a:rPr>
              <a:t>important thing is…</a:t>
            </a:r>
          </a:p>
          <a:p>
            <a:endParaRPr lang="en-AU" altLang="en-US" sz="4400" b="1" dirty="0">
              <a:latin typeface="Tahoma" panose="020B0604030504040204" pitchFamily="34" charset="0"/>
              <a:ea typeface="Tahoma" panose="020B0604030504040204" pitchFamily="34" charset="0"/>
              <a:cs typeface="Tahoma" panose="020B0604030504040204" pitchFamily="34" charset="0"/>
            </a:endParaRPr>
          </a:p>
          <a:p>
            <a:r>
              <a:rPr lang="en-AU" altLang="en-US" sz="4400" b="1" dirty="0">
                <a:latin typeface="Tahoma" panose="020B0604030504040204" pitchFamily="34" charset="0"/>
                <a:ea typeface="Tahoma" panose="020B0604030504040204" pitchFamily="34" charset="0"/>
                <a:cs typeface="Tahoma" panose="020B0604030504040204" pitchFamily="34" charset="0"/>
              </a:rPr>
              <a:t>to have fun!</a:t>
            </a:r>
            <a:endParaRPr lang="en-AU" sz="4400" dirty="0"/>
          </a:p>
        </p:txBody>
      </p:sp>
      <p:pic>
        <p:nvPicPr>
          <p:cNvPr id="4" name="Picture 3" descr="A couple of people posing for the camera next to a pile of shoes&#10;&#10;Description automatically generated with low confidence">
            <a:extLst>
              <a:ext uri="{FF2B5EF4-FFF2-40B4-BE49-F238E27FC236}">
                <a16:creationId xmlns:a16="http://schemas.microsoft.com/office/drawing/2014/main" id="{52066A24-8FBB-1497-2122-96EC3E721A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1000" y="260564"/>
            <a:ext cx="5819035" cy="5967538"/>
          </a:xfrm>
          <a:prstGeom prst="rect">
            <a:avLst/>
          </a:prstGeom>
        </p:spPr>
      </p:pic>
    </p:spTree>
    <p:extLst>
      <p:ext uri="{BB962C8B-B14F-4D97-AF65-F5344CB8AC3E}">
        <p14:creationId xmlns:p14="http://schemas.microsoft.com/office/powerpoint/2010/main" val="172149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09BB0-ECEA-4D4C-99B4-6ACEBE700887}"/>
              </a:ext>
            </a:extLst>
          </p:cNvPr>
          <p:cNvSpPr/>
          <p:nvPr/>
        </p:nvSpPr>
        <p:spPr>
          <a:xfrm>
            <a:off x="838200" y="851994"/>
            <a:ext cx="3337773" cy="769441"/>
          </a:xfrm>
          <a:prstGeom prst="rect">
            <a:avLst/>
          </a:prstGeom>
        </p:spPr>
        <p:txBody>
          <a:bodyPr wrap="none">
            <a:spAutoFit/>
          </a:bodyPr>
          <a:lstStyle/>
          <a:p>
            <a:r>
              <a:rPr lang="en-AU" altLang="en-US" sz="4400" b="1">
                <a:latin typeface="Tahoma" panose="020B0604030504040204" pitchFamily="34" charset="0"/>
                <a:ea typeface="Tahoma" panose="020B0604030504040204" pitchFamily="34" charset="0"/>
                <a:cs typeface="Tahoma" panose="020B0604030504040204" pitchFamily="34" charset="0"/>
              </a:rPr>
              <a:t>Your rights</a:t>
            </a:r>
            <a:endParaRPr lang="en-AU" sz="4400"/>
          </a:p>
        </p:txBody>
      </p:sp>
      <p:sp>
        <p:nvSpPr>
          <p:cNvPr id="10" name="Rectangle 3">
            <a:extLst>
              <a:ext uri="{FF2B5EF4-FFF2-40B4-BE49-F238E27FC236}">
                <a16:creationId xmlns:a16="http://schemas.microsoft.com/office/drawing/2014/main" id="{65EE7E0D-01A7-4708-8CA8-371DDFD44E4B}"/>
              </a:ext>
            </a:extLst>
          </p:cNvPr>
          <p:cNvSpPr txBox="1">
            <a:spLocks/>
          </p:cNvSpPr>
          <p:nvPr/>
        </p:nvSpPr>
        <p:spPr>
          <a:xfrm>
            <a:off x="838199" y="1664704"/>
            <a:ext cx="10018059" cy="4105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r>
              <a:rPr lang="en-AU" altLang="en-US" sz="3200" b="1">
                <a:solidFill>
                  <a:schemeClr val="bg1"/>
                </a:solidFill>
              </a:rPr>
              <a:t>Formal  vs Informal </a:t>
            </a:r>
          </a:p>
        </p:txBody>
      </p:sp>
      <p:sp>
        <p:nvSpPr>
          <p:cNvPr id="5" name="Rectangle 3">
            <a:extLst>
              <a:ext uri="{FF2B5EF4-FFF2-40B4-BE49-F238E27FC236}">
                <a16:creationId xmlns:a16="http://schemas.microsoft.com/office/drawing/2014/main" id="{3116E529-FA25-40CA-B20A-E5CB47E450FE}"/>
              </a:ext>
            </a:extLst>
          </p:cNvPr>
          <p:cNvSpPr txBox="1">
            <a:spLocks/>
          </p:cNvSpPr>
          <p:nvPr/>
        </p:nvSpPr>
        <p:spPr>
          <a:xfrm>
            <a:off x="646215" y="1707973"/>
            <a:ext cx="10018059" cy="4105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r>
              <a:rPr lang="en-AU" altLang="en-US" sz="3200" dirty="0">
                <a:solidFill>
                  <a:schemeClr val="bg1"/>
                </a:solidFill>
              </a:rPr>
              <a:t>s Informal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Healthy, safe and supportive work environment</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Clear understanding of role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Induction, training and insurance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Reimbursed expenses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Treated as part of the team </a:t>
            </a:r>
          </a:p>
        </p:txBody>
      </p:sp>
      <p:pic>
        <p:nvPicPr>
          <p:cNvPr id="2" name="Picture 1" descr="http://nationalstudentvolunteerweek.org.au/images/blog/Recap/UniSA_2015.jpg">
            <a:extLst>
              <a:ext uri="{FF2B5EF4-FFF2-40B4-BE49-F238E27FC236}">
                <a16:creationId xmlns:a16="http://schemas.microsoft.com/office/drawing/2014/main" id="{EB25885C-A9FE-4C7B-BA35-6EBAA8AC9E4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r="-4" b="-1"/>
          <a:stretch/>
        </p:blipFill>
        <p:spPr bwMode="auto">
          <a:xfrm>
            <a:off x="10150697" y="0"/>
            <a:ext cx="2041303" cy="640960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8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09BB0-ECEA-4D4C-99B4-6ACEBE700887}"/>
              </a:ext>
            </a:extLst>
          </p:cNvPr>
          <p:cNvSpPr/>
          <p:nvPr/>
        </p:nvSpPr>
        <p:spPr>
          <a:xfrm>
            <a:off x="610404" y="851993"/>
            <a:ext cx="6136616" cy="769441"/>
          </a:xfrm>
          <a:prstGeom prst="rect">
            <a:avLst/>
          </a:prstGeom>
        </p:spPr>
        <p:txBody>
          <a:bodyPr wrap="none">
            <a:spAutoFit/>
          </a:bodyPr>
          <a:lstStyle/>
          <a:p>
            <a:r>
              <a:rPr lang="en-AU" altLang="en-US" sz="4400" b="1" dirty="0">
                <a:latin typeface="Tahoma" panose="020B0604030504040204" pitchFamily="34" charset="0"/>
                <a:ea typeface="Tahoma" panose="020B0604030504040204" pitchFamily="34" charset="0"/>
                <a:cs typeface="Tahoma" panose="020B0604030504040204" pitchFamily="34" charset="0"/>
              </a:rPr>
              <a:t>Your responsibilities </a:t>
            </a:r>
            <a:endParaRPr lang="en-AU" sz="4400" dirty="0"/>
          </a:p>
        </p:txBody>
      </p:sp>
      <p:sp>
        <p:nvSpPr>
          <p:cNvPr id="10" name="Rectangle 3">
            <a:extLst>
              <a:ext uri="{FF2B5EF4-FFF2-40B4-BE49-F238E27FC236}">
                <a16:creationId xmlns:a16="http://schemas.microsoft.com/office/drawing/2014/main" id="{65EE7E0D-01A7-4708-8CA8-371DDFD44E4B}"/>
              </a:ext>
            </a:extLst>
          </p:cNvPr>
          <p:cNvSpPr txBox="1">
            <a:spLocks/>
          </p:cNvSpPr>
          <p:nvPr/>
        </p:nvSpPr>
        <p:spPr>
          <a:xfrm>
            <a:off x="838199" y="1664704"/>
            <a:ext cx="10018059" cy="4105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r>
              <a:rPr lang="en-AU" altLang="en-US" sz="3200" b="1">
                <a:solidFill>
                  <a:schemeClr val="bg1"/>
                </a:solidFill>
              </a:rPr>
              <a:t>Formal  vs Informal </a:t>
            </a:r>
          </a:p>
        </p:txBody>
      </p:sp>
      <p:sp>
        <p:nvSpPr>
          <p:cNvPr id="5" name="Rectangle 3">
            <a:extLst>
              <a:ext uri="{FF2B5EF4-FFF2-40B4-BE49-F238E27FC236}">
                <a16:creationId xmlns:a16="http://schemas.microsoft.com/office/drawing/2014/main" id="{3116E529-FA25-40CA-B20A-E5CB47E450FE}"/>
              </a:ext>
            </a:extLst>
          </p:cNvPr>
          <p:cNvSpPr txBox="1">
            <a:spLocks/>
          </p:cNvSpPr>
          <p:nvPr/>
        </p:nvSpPr>
        <p:spPr>
          <a:xfrm>
            <a:off x="567789" y="1236714"/>
            <a:ext cx="6870866" cy="4105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r>
              <a:rPr lang="en-AU" altLang="en-US" sz="3200" dirty="0">
                <a:solidFill>
                  <a:schemeClr val="bg1"/>
                </a:solidFill>
              </a:rPr>
              <a:t>s Infor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Carry out agreed tasks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Compliance checks e.g. WWVP, police check</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Be punctual and reliable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Abide by policies and procedures </a:t>
            </a:r>
          </a:p>
          <a:p>
            <a:pPr>
              <a:spcBef>
                <a:spcPts val="1200"/>
              </a:spcBef>
              <a:spcAft>
                <a:spcPts val="600"/>
              </a:spcAft>
            </a:pPr>
            <a:r>
              <a:rPr lang="en-AU" altLang="en-US" sz="3200" dirty="0">
                <a:latin typeface="Tahoma" panose="020B0604030504040204" pitchFamily="34" charset="0"/>
                <a:ea typeface="Tahoma" panose="020B0604030504040204" pitchFamily="34" charset="0"/>
                <a:cs typeface="Tahoma" panose="020B0604030504040204" pitchFamily="34" charset="0"/>
              </a:rPr>
              <a:t>Ask for help when needed </a:t>
            </a:r>
          </a:p>
        </p:txBody>
      </p:sp>
      <p:pic>
        <p:nvPicPr>
          <p:cNvPr id="6" name="Picture 5" descr="A group of people posing for a photo&#10;&#10;Description automatically generated">
            <a:extLst>
              <a:ext uri="{FF2B5EF4-FFF2-40B4-BE49-F238E27FC236}">
                <a16:creationId xmlns:a16="http://schemas.microsoft.com/office/drawing/2014/main" id="{9603EA84-CF99-56F4-4C24-95F88DAC30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83"/>
          <a:stretch/>
        </p:blipFill>
        <p:spPr>
          <a:xfrm>
            <a:off x="7330135" y="293852"/>
            <a:ext cx="4861865" cy="5911003"/>
          </a:xfrm>
          <a:prstGeom prst="rect">
            <a:avLst/>
          </a:prstGeom>
        </p:spPr>
      </p:pic>
    </p:spTree>
    <p:extLst>
      <p:ext uri="{BB962C8B-B14F-4D97-AF65-F5344CB8AC3E}">
        <p14:creationId xmlns:p14="http://schemas.microsoft.com/office/powerpoint/2010/main" val="112067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E289-A27B-BEAA-A59E-581F73EBB27F}"/>
              </a:ext>
            </a:extLst>
          </p:cNvPr>
          <p:cNvSpPr>
            <a:spLocks noGrp="1"/>
          </p:cNvSpPr>
          <p:nvPr>
            <p:ph type="title"/>
          </p:nvPr>
        </p:nvSpPr>
        <p:spPr/>
        <p:txBody>
          <a:bodyPr>
            <a:normAutofit/>
          </a:bodyPr>
          <a:lstStyle/>
          <a:p>
            <a:r>
              <a:rPr lang="en-AU" b="1" dirty="0">
                <a:latin typeface="Tahoma" panose="020B0604030504040204" pitchFamily="34" charset="0"/>
                <a:ea typeface="Tahoma" panose="020B0604030504040204" pitchFamily="34" charset="0"/>
                <a:cs typeface="Tahoma" panose="020B0604030504040204" pitchFamily="34" charset="0"/>
              </a:rPr>
              <a:t>Is it unpaid work or volunteering? </a:t>
            </a:r>
          </a:p>
        </p:txBody>
      </p:sp>
      <p:sp>
        <p:nvSpPr>
          <p:cNvPr id="3" name="Content Placeholder 2">
            <a:extLst>
              <a:ext uri="{FF2B5EF4-FFF2-40B4-BE49-F238E27FC236}">
                <a16:creationId xmlns:a16="http://schemas.microsoft.com/office/drawing/2014/main" id="{7EEA64F3-519B-C0F8-10A3-54D9AFD4FA5F}"/>
              </a:ext>
            </a:extLst>
          </p:cNvPr>
          <p:cNvSpPr>
            <a:spLocks noGrp="1"/>
          </p:cNvSpPr>
          <p:nvPr>
            <p:ph idx="1"/>
          </p:nvPr>
        </p:nvSpPr>
        <p:spPr>
          <a:xfrm>
            <a:off x="619126" y="1690688"/>
            <a:ext cx="5669477" cy="4351338"/>
          </a:xfrm>
        </p:spPr>
        <p:txBody>
          <a:bodyPr>
            <a:noAutofit/>
          </a:bodyPr>
          <a:lstStyle/>
          <a:p>
            <a:r>
              <a:rPr lang="en-AU" sz="2400" dirty="0">
                <a:effectLst/>
                <a:latin typeface="Tahoma" panose="020B0604030504040204" pitchFamily="34" charset="0"/>
                <a:ea typeface="Tahoma" panose="020B0604030504040204" pitchFamily="34" charset="0"/>
                <a:cs typeface="Tahoma" panose="020B0604030504040204" pitchFamily="34" charset="0"/>
              </a:rPr>
              <a:t>Unpaid work might be work experience, internship, unpaid trial or student placement</a:t>
            </a:r>
          </a:p>
          <a:p>
            <a:r>
              <a:rPr lang="en-AU" sz="2400" dirty="0">
                <a:effectLst/>
                <a:latin typeface="Tahoma" panose="020B0604030504040204" pitchFamily="34" charset="0"/>
                <a:ea typeface="Tahoma" panose="020B0604030504040204" pitchFamily="34" charset="0"/>
                <a:cs typeface="Tahoma" panose="020B0604030504040204" pitchFamily="34" charset="0"/>
              </a:rPr>
              <a:t>Some unpaid work opportunities are lawful, but some are unlawful</a:t>
            </a:r>
          </a:p>
          <a:p>
            <a:r>
              <a:rPr lang="en-AU" sz="2400" dirty="0">
                <a:latin typeface="Tahoma" panose="020B0604030504040204" pitchFamily="34" charset="0"/>
                <a:ea typeface="Tahoma" panose="020B0604030504040204" pitchFamily="34" charset="0"/>
                <a:cs typeface="Tahoma" panose="020B0604030504040204" pitchFamily="34" charset="0"/>
              </a:rPr>
              <a:t>Depends on nature, purpose and timeframe of the agreement </a:t>
            </a:r>
          </a:p>
          <a:p>
            <a:r>
              <a:rPr lang="en-AU" sz="2400" dirty="0">
                <a:latin typeface="Tahoma" panose="020B0604030504040204" pitchFamily="34" charset="0"/>
                <a:ea typeface="Tahoma" panose="020B0604030504040204" pitchFamily="34" charset="0"/>
                <a:cs typeface="Tahoma" panose="020B0604030504040204" pitchFamily="34" charset="0"/>
              </a:rPr>
              <a:t>If unsure, seek advice from Fair Work 13 13 94 or fairwork.gov.au </a:t>
            </a:r>
          </a:p>
          <a:p>
            <a:r>
              <a:rPr lang="en-AU" sz="2400" dirty="0">
                <a:latin typeface="Tahoma" panose="020B0604030504040204" pitchFamily="34" charset="0"/>
                <a:ea typeface="Tahoma" panose="020B0604030504040204" pitchFamily="34" charset="0"/>
                <a:cs typeface="Tahoma" panose="020B0604030504040204" pitchFamily="34" charset="0"/>
              </a:rPr>
              <a:t>Red Cross Work Right Hub resources and online training </a:t>
            </a:r>
          </a:p>
          <a:p>
            <a:pPr marL="0" indent="0">
              <a:buNone/>
            </a:pPr>
            <a:endParaRPr lang="en-AU"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picture containing person, table, indoor, drink&#10;&#10;Description automatically generated">
            <a:extLst>
              <a:ext uri="{FF2B5EF4-FFF2-40B4-BE49-F238E27FC236}">
                <a16:creationId xmlns:a16="http://schemas.microsoft.com/office/drawing/2014/main" id="{A3EF8CFF-2C28-4089-26B3-F2D8C95941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37069" y="1539321"/>
            <a:ext cx="4908809" cy="4953554"/>
          </a:xfrm>
          <a:prstGeom prst="rect">
            <a:avLst/>
          </a:prstGeom>
        </p:spPr>
      </p:pic>
    </p:spTree>
    <p:extLst>
      <p:ext uri="{BB962C8B-B14F-4D97-AF65-F5344CB8AC3E}">
        <p14:creationId xmlns:p14="http://schemas.microsoft.com/office/powerpoint/2010/main" val="356092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FA4A2F0-9D4F-4316-8F01-5CE6C7C495A7}"/>
              </a:ext>
            </a:extLst>
          </p:cNvPr>
          <p:cNvSpPr txBox="1">
            <a:spLocks/>
          </p:cNvSpPr>
          <p:nvPr/>
        </p:nvSpPr>
        <p:spPr>
          <a:xfrm>
            <a:off x="537117" y="632754"/>
            <a:ext cx="4525537" cy="4151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latin typeface="Tahoma" panose="020B0604030504040204" pitchFamily="34" charset="0"/>
                <a:ea typeface="Tahoma" panose="020B0604030504040204" pitchFamily="34" charset="0"/>
                <a:cs typeface="Tahoma" panose="020B0604030504040204" pitchFamily="34" charset="0"/>
              </a:rPr>
              <a:t>How to volunteer?</a:t>
            </a:r>
            <a:endParaRPr lang="en-AU" dirty="0"/>
          </a:p>
        </p:txBody>
      </p:sp>
      <p:pic>
        <p:nvPicPr>
          <p:cNvPr id="4" name="Picture 3" descr="Two people sitting at a table&#10;&#10;Description automatically generated with low confidence">
            <a:extLst>
              <a:ext uri="{FF2B5EF4-FFF2-40B4-BE49-F238E27FC236}">
                <a16:creationId xmlns:a16="http://schemas.microsoft.com/office/drawing/2014/main" id="{B394DC05-99CA-FBE7-BE03-A735CC97E0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4474" y="291430"/>
            <a:ext cx="7267699" cy="5684589"/>
          </a:xfrm>
          <a:prstGeom prst="rect">
            <a:avLst/>
          </a:prstGeom>
        </p:spPr>
      </p:pic>
    </p:spTree>
    <p:extLst>
      <p:ext uri="{BB962C8B-B14F-4D97-AF65-F5344CB8AC3E}">
        <p14:creationId xmlns:p14="http://schemas.microsoft.com/office/powerpoint/2010/main" val="98791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A5E481-3B76-41A1-B480-A5F66553AE54}"/>
              </a:ext>
            </a:extLst>
          </p:cNvPr>
          <p:cNvSpPr/>
          <p:nvPr/>
        </p:nvSpPr>
        <p:spPr>
          <a:xfrm>
            <a:off x="868722" y="543889"/>
            <a:ext cx="7433445" cy="769441"/>
          </a:xfrm>
          <a:prstGeom prst="rect">
            <a:avLst/>
          </a:prstGeom>
        </p:spPr>
        <p:txBody>
          <a:bodyPr wrap="none">
            <a:spAutoFit/>
          </a:bodyPr>
          <a:lstStyle/>
          <a:p>
            <a:r>
              <a:rPr lang="en-US" altLang="en-US" sz="4400" b="1" dirty="0">
                <a:latin typeface="Tahoma" panose="020B0604030504040204" pitchFamily="34" charset="0"/>
                <a:ea typeface="Tahoma" panose="020B0604030504040204" pitchFamily="34" charset="0"/>
                <a:cs typeface="Tahoma" panose="020B0604030504040204" pitchFamily="34" charset="0"/>
              </a:rPr>
              <a:t>What do you care about? </a:t>
            </a:r>
          </a:p>
        </p:txBody>
      </p:sp>
      <p:pic>
        <p:nvPicPr>
          <p:cNvPr id="2" name="Picture 1">
            <a:extLst>
              <a:ext uri="{FF2B5EF4-FFF2-40B4-BE49-F238E27FC236}">
                <a16:creationId xmlns:a16="http://schemas.microsoft.com/office/drawing/2014/main" id="{2E80318B-286C-4B48-88B8-BF80AD9E30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181" y="1491212"/>
            <a:ext cx="11983637" cy="4559963"/>
          </a:xfrm>
          <a:prstGeom prst="rect">
            <a:avLst/>
          </a:prstGeom>
        </p:spPr>
      </p:pic>
    </p:spTree>
    <p:extLst>
      <p:ext uri="{BB962C8B-B14F-4D97-AF65-F5344CB8AC3E}">
        <p14:creationId xmlns:p14="http://schemas.microsoft.com/office/powerpoint/2010/main" val="289535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09BB0-ECEA-4D4C-99B4-6ACEBE700887}"/>
              </a:ext>
            </a:extLst>
          </p:cNvPr>
          <p:cNvSpPr/>
          <p:nvPr/>
        </p:nvSpPr>
        <p:spPr>
          <a:xfrm>
            <a:off x="629259" y="457200"/>
            <a:ext cx="6333785" cy="769441"/>
          </a:xfrm>
          <a:prstGeom prst="rect">
            <a:avLst/>
          </a:prstGeom>
        </p:spPr>
        <p:txBody>
          <a:bodyPr wrap="none">
            <a:spAutoFit/>
          </a:bodyPr>
          <a:lstStyle/>
          <a:p>
            <a:r>
              <a:rPr lang="en-AU" altLang="en-US" sz="4400" b="1" dirty="0">
                <a:latin typeface="Tahoma" panose="020B0604030504040204" pitchFamily="34" charset="0"/>
                <a:ea typeface="Tahoma" panose="020B0604030504040204" pitchFamily="34" charset="0"/>
                <a:cs typeface="Tahoma" panose="020B0604030504040204" pitchFamily="34" charset="0"/>
              </a:rPr>
              <a:t>Types of volunteering</a:t>
            </a:r>
            <a:endParaRPr lang="en-AU" sz="4400" dirty="0"/>
          </a:p>
        </p:txBody>
      </p:sp>
      <p:sp>
        <p:nvSpPr>
          <p:cNvPr id="10" name="Rectangle 3">
            <a:extLst>
              <a:ext uri="{FF2B5EF4-FFF2-40B4-BE49-F238E27FC236}">
                <a16:creationId xmlns:a16="http://schemas.microsoft.com/office/drawing/2014/main" id="{65EE7E0D-01A7-4708-8CA8-371DDFD44E4B}"/>
              </a:ext>
            </a:extLst>
          </p:cNvPr>
          <p:cNvSpPr txBox="1">
            <a:spLocks/>
          </p:cNvSpPr>
          <p:nvPr/>
        </p:nvSpPr>
        <p:spPr>
          <a:xfrm>
            <a:off x="629259" y="1476698"/>
            <a:ext cx="6657108" cy="46893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altLang="en-US" b="1" dirty="0">
                <a:latin typeface="Tahoma" panose="020B0604030504040204" pitchFamily="34" charset="0"/>
                <a:ea typeface="Tahoma" panose="020B0604030504040204" pitchFamily="34" charset="0"/>
                <a:cs typeface="Tahoma" panose="020B0604030504040204" pitchFamily="34" charset="0"/>
              </a:rPr>
              <a:t>On-going</a:t>
            </a:r>
            <a:r>
              <a:rPr lang="en-AU" altLang="en-US" dirty="0">
                <a:latin typeface="Tahoma" panose="020B0604030504040204" pitchFamily="34" charset="0"/>
                <a:ea typeface="Tahoma" panose="020B0604030504040204" pitchFamily="34" charset="0"/>
                <a:cs typeface="Tahoma" panose="020B0604030504040204" pitchFamily="34" charset="0"/>
              </a:rPr>
              <a:t> – a few hours per week, medium to long term</a:t>
            </a:r>
            <a:endParaRPr lang="en-AU" altLang="en-US" b="1" dirty="0">
              <a:latin typeface="Tahoma" panose="020B0604030504040204" pitchFamily="34" charset="0"/>
              <a:ea typeface="Tahoma" panose="020B0604030504040204" pitchFamily="34" charset="0"/>
              <a:cs typeface="Tahoma" panose="020B0604030504040204" pitchFamily="34" charset="0"/>
            </a:endParaRPr>
          </a:p>
          <a:p>
            <a:pPr>
              <a:spcBef>
                <a:spcPts val="1200"/>
              </a:spcBef>
              <a:spcAft>
                <a:spcPts val="600"/>
              </a:spcAft>
            </a:pPr>
            <a:r>
              <a:rPr lang="en-AU" altLang="en-US" b="1" dirty="0">
                <a:latin typeface="Tahoma" panose="020B0604030504040204" pitchFamily="34" charset="0"/>
                <a:ea typeface="Tahoma" panose="020B0604030504040204" pitchFamily="34" charset="0"/>
                <a:cs typeface="Tahoma" panose="020B0604030504040204" pitchFamily="34" charset="0"/>
              </a:rPr>
              <a:t>Short Term </a:t>
            </a:r>
            <a:r>
              <a:rPr lang="en-AU" altLang="en-US" dirty="0">
                <a:latin typeface="Tahoma" panose="020B0604030504040204" pitchFamily="34" charset="0"/>
                <a:ea typeface="Tahoma" panose="020B0604030504040204" pitchFamily="34" charset="0"/>
                <a:cs typeface="Tahoma" panose="020B0604030504040204" pitchFamily="34" charset="0"/>
              </a:rPr>
              <a:t>– project work with a start and end date</a:t>
            </a:r>
          </a:p>
          <a:p>
            <a:pPr>
              <a:spcBef>
                <a:spcPts val="1200"/>
              </a:spcBef>
              <a:spcAft>
                <a:spcPts val="600"/>
              </a:spcAft>
            </a:pPr>
            <a:r>
              <a:rPr lang="en-AU" altLang="en-US" b="1" dirty="0">
                <a:latin typeface="Tahoma" panose="020B0604030504040204" pitchFamily="34" charset="0"/>
                <a:ea typeface="Tahoma" panose="020B0604030504040204" pitchFamily="34" charset="0"/>
                <a:cs typeface="Tahoma" panose="020B0604030504040204" pitchFamily="34" charset="0"/>
              </a:rPr>
              <a:t>Special Events </a:t>
            </a:r>
            <a:r>
              <a:rPr lang="en-AU" altLang="en-US" dirty="0">
                <a:latin typeface="Tahoma" panose="020B0604030504040204" pitchFamily="34" charset="0"/>
                <a:ea typeface="Tahoma" panose="020B0604030504040204" pitchFamily="34" charset="0"/>
                <a:cs typeface="Tahoma" panose="020B0604030504040204" pitchFamily="34" charset="0"/>
              </a:rPr>
              <a:t>–usually a single day, often weekends</a:t>
            </a:r>
          </a:p>
          <a:p>
            <a:pPr>
              <a:spcBef>
                <a:spcPts val="1200"/>
              </a:spcBef>
              <a:spcAft>
                <a:spcPts val="600"/>
              </a:spcAft>
            </a:pPr>
            <a:r>
              <a:rPr lang="en-US" altLang="en-US" b="1" dirty="0">
                <a:latin typeface="Tahoma" panose="020B0604030504040204" pitchFamily="34" charset="0"/>
                <a:ea typeface="Tahoma" panose="020B0604030504040204" pitchFamily="34" charset="0"/>
                <a:cs typeface="Tahoma" panose="020B0604030504040204" pitchFamily="34" charset="0"/>
              </a:rPr>
              <a:t>Episodic </a:t>
            </a:r>
            <a:r>
              <a:rPr lang="en-US" altLang="en-US" dirty="0">
                <a:latin typeface="Tahoma" panose="020B0604030504040204" pitchFamily="34" charset="0"/>
                <a:ea typeface="Tahoma" panose="020B0604030504040204" pitchFamily="34" charset="0"/>
                <a:cs typeface="Tahoma" panose="020B0604030504040204" pitchFamily="34" charset="0"/>
              </a:rPr>
              <a:t>– during emergencies &amp; natural disasters</a:t>
            </a:r>
          </a:p>
          <a:p>
            <a:pPr>
              <a:spcBef>
                <a:spcPts val="1200"/>
              </a:spcBef>
              <a:spcAft>
                <a:spcPts val="600"/>
              </a:spcAft>
            </a:pPr>
            <a:r>
              <a:rPr lang="en-US" altLang="en-US" b="1" dirty="0">
                <a:latin typeface="Tahoma" panose="020B0604030504040204" pitchFamily="34" charset="0"/>
                <a:ea typeface="Tahoma" panose="020B0604030504040204" pitchFamily="34" charset="0"/>
                <a:cs typeface="Tahoma" panose="020B0604030504040204" pitchFamily="34" charset="0"/>
              </a:rPr>
              <a:t>Virtual </a:t>
            </a:r>
            <a:r>
              <a:rPr lang="en-US" altLang="en-US" dirty="0">
                <a:latin typeface="Tahoma" panose="020B0604030504040204" pitchFamily="34" charset="0"/>
                <a:ea typeface="Tahoma" panose="020B0604030504040204" pitchFamily="34" charset="0"/>
                <a:cs typeface="Tahoma" panose="020B0604030504040204" pitchFamily="34" charset="0"/>
              </a:rPr>
              <a:t>and </a:t>
            </a:r>
            <a:r>
              <a:rPr lang="en-US" altLang="en-US" b="1" dirty="0">
                <a:latin typeface="Tahoma" panose="020B0604030504040204" pitchFamily="34" charset="0"/>
                <a:ea typeface="Tahoma" panose="020B0604030504040204" pitchFamily="34" charset="0"/>
                <a:cs typeface="Tahoma" panose="020B0604030504040204" pitchFamily="34" charset="0"/>
              </a:rPr>
              <a:t>online</a:t>
            </a:r>
          </a:p>
        </p:txBody>
      </p:sp>
      <p:pic>
        <p:nvPicPr>
          <p:cNvPr id="3" name="Picture 2">
            <a:extLst>
              <a:ext uri="{FF2B5EF4-FFF2-40B4-BE49-F238E27FC236}">
                <a16:creationId xmlns:a16="http://schemas.microsoft.com/office/drawing/2014/main" id="{2E56FA83-AC6B-6C67-409A-C9D957F0F2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7896" y="228600"/>
            <a:ext cx="4099101" cy="6400800"/>
          </a:xfrm>
          <a:prstGeom prst="rect">
            <a:avLst/>
          </a:prstGeom>
        </p:spPr>
      </p:pic>
    </p:spTree>
    <p:extLst>
      <p:ext uri="{BB962C8B-B14F-4D97-AF65-F5344CB8AC3E}">
        <p14:creationId xmlns:p14="http://schemas.microsoft.com/office/powerpoint/2010/main" val="287389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BEC51-73AB-981C-FD34-1D8E2995A589}"/>
              </a:ext>
            </a:extLst>
          </p:cNvPr>
          <p:cNvSpPr>
            <a:spLocks noGrp="1"/>
          </p:cNvSpPr>
          <p:nvPr>
            <p:ph idx="1"/>
          </p:nvPr>
        </p:nvSpPr>
        <p:spPr>
          <a:xfrm>
            <a:off x="7671088" y="1931844"/>
            <a:ext cx="4128655" cy="3782291"/>
          </a:xfrm>
        </p:spPr>
        <p:txBody>
          <a:bodyPr>
            <a:normAutofit/>
          </a:bodyPr>
          <a:lstStyle/>
          <a:p>
            <a:pPr marL="0" indent="0">
              <a:buNone/>
            </a:pPr>
            <a:r>
              <a:rPr lang="en-US" sz="4400" i="1" dirty="0">
                <a:latin typeface="Tahoma" panose="020B0604030504040204" pitchFamily="34" charset="0"/>
                <a:ea typeface="Tahoma" panose="020B0604030504040204" pitchFamily="34" charset="0"/>
                <a:cs typeface="Tahoma" panose="020B0604030504040204" pitchFamily="34" charset="0"/>
              </a:rPr>
              <a:t>Time willingly given for the common good and without financial gain</a:t>
            </a:r>
            <a:endParaRPr lang="en-AU" sz="4400" i="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4F59153E-E468-A846-D4B3-928703D59F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982" y="221673"/>
            <a:ext cx="7384473" cy="4710820"/>
          </a:xfrm>
          <a:prstGeom prst="rect">
            <a:avLst/>
          </a:prstGeom>
        </p:spPr>
      </p:pic>
    </p:spTree>
    <p:extLst>
      <p:ext uri="{BB962C8B-B14F-4D97-AF65-F5344CB8AC3E}">
        <p14:creationId xmlns:p14="http://schemas.microsoft.com/office/powerpoint/2010/main" val="33971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55185" y="6120858"/>
            <a:ext cx="643010" cy="643010"/>
          </a:xfrm>
          <a:prstGeom prst="rect">
            <a:avLst/>
          </a:prstGeom>
        </p:spPr>
      </p:pic>
      <p:sp>
        <p:nvSpPr>
          <p:cNvPr id="6" name="Title 1"/>
          <p:cNvSpPr>
            <a:spLocks noGrp="1"/>
          </p:cNvSpPr>
          <p:nvPr>
            <p:ph type="title"/>
          </p:nvPr>
        </p:nvSpPr>
        <p:spPr>
          <a:xfrm>
            <a:off x="363148" y="600579"/>
            <a:ext cx="11635047" cy="1014521"/>
          </a:xfrm>
        </p:spPr>
        <p:txBody>
          <a:bodyPr>
            <a:normAutofit/>
          </a:bodyPr>
          <a:lstStyle/>
          <a:p>
            <a:r>
              <a:rPr lang="en-AU" b="1" dirty="0">
                <a:latin typeface="Tahoma" panose="020B0604030504040204" pitchFamily="34" charset="0"/>
                <a:ea typeface="Tahoma" panose="020B0604030504040204" pitchFamily="34" charset="0"/>
                <a:cs typeface="Tahoma" panose="020B0604030504040204" pitchFamily="34" charset="0"/>
              </a:rPr>
              <a:t>Where to from here? </a:t>
            </a:r>
          </a:p>
        </p:txBody>
      </p:sp>
      <p:pic>
        <p:nvPicPr>
          <p:cNvPr id="4" name="Picture 3">
            <a:extLst>
              <a:ext uri="{FF2B5EF4-FFF2-40B4-BE49-F238E27FC236}">
                <a16:creationId xmlns:a16="http://schemas.microsoft.com/office/drawing/2014/main" id="{5E99BE8B-82D6-46C7-87C1-78BD68DB563A}"/>
              </a:ext>
            </a:extLst>
          </p:cNvPr>
          <p:cNvPicPr>
            <a:picLocks noChangeAspect="1"/>
          </p:cNvPicPr>
          <p:nvPr/>
        </p:nvPicPr>
        <p:blipFill>
          <a:blip r:embed="rId4"/>
          <a:stretch>
            <a:fillRect/>
          </a:stretch>
        </p:blipFill>
        <p:spPr>
          <a:xfrm>
            <a:off x="1133755" y="3403714"/>
            <a:ext cx="9763125" cy="2314575"/>
          </a:xfrm>
          <a:prstGeom prst="rect">
            <a:avLst/>
          </a:prstGeom>
        </p:spPr>
      </p:pic>
      <p:sp>
        <p:nvSpPr>
          <p:cNvPr id="10" name="TextBox 9">
            <a:extLst>
              <a:ext uri="{FF2B5EF4-FFF2-40B4-BE49-F238E27FC236}">
                <a16:creationId xmlns:a16="http://schemas.microsoft.com/office/drawing/2014/main" id="{5A10E147-1731-4409-83BE-98184708B608}"/>
              </a:ext>
            </a:extLst>
          </p:cNvPr>
          <p:cNvSpPr txBox="1"/>
          <p:nvPr/>
        </p:nvSpPr>
        <p:spPr>
          <a:xfrm>
            <a:off x="439270" y="1678409"/>
            <a:ext cx="6096000" cy="954107"/>
          </a:xfrm>
          <a:prstGeom prst="rect">
            <a:avLst/>
          </a:prstGeom>
          <a:noFill/>
        </p:spPr>
        <p:txBody>
          <a:bodyPr wrap="square">
            <a:spAutoFit/>
          </a:bodyPr>
          <a:lstStyle/>
          <a:p>
            <a:r>
              <a:rPr lang="en-AU" sz="2800" dirty="0">
                <a:hlinkClick r:id="rId5"/>
              </a:rPr>
              <a:t>www.volunteeringtas.org.au</a:t>
            </a:r>
            <a:endParaRPr lang="en-AU" sz="2800" dirty="0"/>
          </a:p>
          <a:p>
            <a:endParaRPr lang="en-AU" sz="2800" dirty="0"/>
          </a:p>
        </p:txBody>
      </p:sp>
    </p:spTree>
    <p:extLst>
      <p:ext uri="{BB962C8B-B14F-4D97-AF65-F5344CB8AC3E}">
        <p14:creationId xmlns:p14="http://schemas.microsoft.com/office/powerpoint/2010/main" val="163403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CC2A1822-5B6B-4292-A70E-8146076D6B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8330" y="591750"/>
            <a:ext cx="5871332" cy="5177631"/>
          </a:xfrm>
          <a:prstGeom prst="rect">
            <a:avLst/>
          </a:prstGeom>
        </p:spPr>
      </p:pic>
      <p:sp>
        <p:nvSpPr>
          <p:cNvPr id="6" name="TextBox 5">
            <a:extLst>
              <a:ext uri="{FF2B5EF4-FFF2-40B4-BE49-F238E27FC236}">
                <a16:creationId xmlns:a16="http://schemas.microsoft.com/office/drawing/2014/main" id="{95FC7151-D8AD-4C2A-B5FE-D1A33A92E9D1}"/>
              </a:ext>
            </a:extLst>
          </p:cNvPr>
          <p:cNvSpPr txBox="1"/>
          <p:nvPr/>
        </p:nvSpPr>
        <p:spPr>
          <a:xfrm>
            <a:off x="1678330" y="6019800"/>
            <a:ext cx="3168183" cy="369332"/>
          </a:xfrm>
          <a:prstGeom prst="rect">
            <a:avLst/>
          </a:prstGeom>
          <a:noFill/>
        </p:spPr>
        <p:txBody>
          <a:bodyPr wrap="square">
            <a:spAutoFit/>
          </a:bodyPr>
          <a:lstStyle/>
          <a:p>
            <a:r>
              <a:rPr lang="en-AU" dirty="0">
                <a:hlinkClick r:id="rId3"/>
              </a:rPr>
              <a:t>https://youtu.be/Pi0q74_1aGY</a:t>
            </a:r>
            <a:r>
              <a:rPr lang="en-AU" dirty="0"/>
              <a:t> </a:t>
            </a:r>
          </a:p>
        </p:txBody>
      </p:sp>
    </p:spTree>
    <p:extLst>
      <p:ext uri="{BB962C8B-B14F-4D97-AF65-F5344CB8AC3E}">
        <p14:creationId xmlns:p14="http://schemas.microsoft.com/office/powerpoint/2010/main" val="311936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76330B-4EFE-4DA5-C135-5D956776D643}"/>
              </a:ext>
            </a:extLst>
          </p:cNvPr>
          <p:cNvSpPr txBox="1"/>
          <p:nvPr/>
        </p:nvSpPr>
        <p:spPr>
          <a:xfrm>
            <a:off x="807720" y="746760"/>
            <a:ext cx="10332720" cy="4476675"/>
          </a:xfrm>
          <a:prstGeom prst="rect">
            <a:avLst/>
          </a:prstGeom>
          <a:noFill/>
        </p:spPr>
        <p:txBody>
          <a:bodyPr wrap="square">
            <a:spAutoFit/>
          </a:bodyPr>
          <a:lstStyle/>
          <a:p>
            <a:pPr>
              <a:lnSpc>
                <a:spcPct val="107000"/>
              </a:lnSpc>
              <a:spcAft>
                <a:spcPts val="800"/>
              </a:spcAft>
            </a:pPr>
            <a:r>
              <a:rPr lang="en-AU" sz="4400" b="1" dirty="0">
                <a:effectLst/>
                <a:latin typeface="Tahoma" panose="020B0604030504040204" pitchFamily="34" charset="0"/>
                <a:ea typeface="Tahoma" panose="020B0604030504040204" pitchFamily="34" charset="0"/>
                <a:cs typeface="Tahoma" panose="020B0604030504040204" pitchFamily="34" charset="0"/>
              </a:rPr>
              <a:t>End of general </a:t>
            </a:r>
            <a:r>
              <a:rPr lang="en-AU" sz="4400" b="1" dirty="0">
                <a:latin typeface="Tahoma" panose="020B0604030504040204" pitchFamily="34" charset="0"/>
                <a:ea typeface="Tahoma" panose="020B0604030504040204" pitchFamily="34" charset="0"/>
                <a:cs typeface="Tahoma" panose="020B0604030504040204" pitchFamily="34" charset="0"/>
              </a:rPr>
              <a:t>introduction to volunteering session</a:t>
            </a:r>
            <a:br>
              <a:rPr lang="en-AU" sz="4400" b="1" dirty="0">
                <a:effectLst/>
                <a:latin typeface="Tahoma" panose="020B0604030504040204" pitchFamily="34" charset="0"/>
                <a:ea typeface="Tahoma" panose="020B0604030504040204" pitchFamily="34" charset="0"/>
                <a:cs typeface="Tahoma" panose="020B0604030504040204" pitchFamily="34" charset="0"/>
              </a:rPr>
            </a:br>
            <a:endParaRPr lang="en-AU" sz="4400" b="1"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Aft>
                <a:spcPts val="800"/>
              </a:spcAft>
            </a:pPr>
            <a:r>
              <a:rPr lang="en-AU" sz="4400" b="1" dirty="0">
                <a:effectLst/>
                <a:latin typeface="Tahoma" panose="020B0604030504040204" pitchFamily="34" charset="0"/>
                <a:ea typeface="Tahoma" panose="020B0604030504040204" pitchFamily="34" charset="0"/>
                <a:cs typeface="Tahoma" panose="020B0604030504040204" pitchFamily="34" charset="0"/>
              </a:rPr>
              <a:t>NOTE: the next three sections can be adapted as applicable by volunteer organisations</a:t>
            </a:r>
            <a:endParaRPr lang="en-AU" sz="3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902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3A19A8-FF35-05BB-0985-3D92A2ACBD77}"/>
              </a:ext>
            </a:extLst>
          </p:cNvPr>
          <p:cNvSpPr txBox="1"/>
          <p:nvPr/>
        </p:nvSpPr>
        <p:spPr>
          <a:xfrm>
            <a:off x="469536" y="585479"/>
            <a:ext cx="9329091" cy="4415376"/>
          </a:xfrm>
          <a:prstGeom prst="rect">
            <a:avLst/>
          </a:prstGeom>
          <a:noFill/>
        </p:spPr>
        <p:txBody>
          <a:bodyPr wrap="square">
            <a:spAutoFit/>
          </a:bodyPr>
          <a:lstStyle/>
          <a:p>
            <a:pPr algn="l">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Who we are as an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AU" sz="2400" i="1" dirty="0">
                <a:effectLst/>
                <a:latin typeface="Calibri" panose="020F0502020204030204" pitchFamily="34" charset="0"/>
                <a:ea typeface="Calibri" panose="020F0502020204030204" pitchFamily="34" charset="0"/>
                <a:cs typeface="Times New Roman" panose="02020603050405020304" pitchFamily="18" charset="0"/>
              </a:rPr>
              <a:t>(suggested content ideas only, please adap</a:t>
            </a:r>
            <a:r>
              <a:rPr lang="en-AU" sz="2400" i="1" dirty="0">
                <a:latin typeface="Calibri" panose="020F0502020204030204" pitchFamily="34" charset="0"/>
                <a:ea typeface="Calibri" panose="020F0502020204030204" pitchFamily="34" charset="0"/>
                <a:cs typeface="Times New Roman" panose="02020603050405020304" pitchFamily="18" charset="0"/>
              </a:rPr>
              <a:t>t as applicable) </a:t>
            </a:r>
          </a:p>
          <a:p>
            <a:pPr algn="l">
              <a:lnSpc>
                <a:spcPct val="107000"/>
              </a:lnSpc>
              <a:spcAft>
                <a:spcPts val="800"/>
              </a:spcAft>
            </a:pP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our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does</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What values the </a:t>
            </a:r>
            <a:r>
              <a:rPr lang="en-US" sz="2400" dirty="0" err="1">
                <a:latin typeface="Calibri" panose="020F0502020204030204" pitchFamily="34" charset="0"/>
                <a:ea typeface="Calibri" panose="020F0502020204030204" pitchFamily="34" charset="0"/>
                <a:cs typeface="Times New Roman" panose="02020603050405020304" pitchFamily="18" charset="0"/>
              </a:rPr>
              <a:t>organisation</a:t>
            </a:r>
            <a:r>
              <a:rPr lang="en-US" sz="2400" dirty="0">
                <a:latin typeface="Calibri" panose="020F0502020204030204" pitchFamily="34" charset="0"/>
                <a:ea typeface="Calibri" panose="020F0502020204030204" pitchFamily="34" charset="0"/>
                <a:cs typeface="Times New Roman" panose="02020603050405020304" pitchFamily="18" charset="0"/>
              </a:rPr>
              <a:t> has e.g. our </a:t>
            </a:r>
            <a:r>
              <a:rPr lang="en-US" sz="2400" dirty="0" err="1">
                <a:latin typeface="Calibri" panose="020F0502020204030204" pitchFamily="34" charset="0"/>
                <a:ea typeface="Calibri" panose="020F0502020204030204" pitchFamily="34" charset="0"/>
                <a:cs typeface="Times New Roman" panose="02020603050405020304" pitchFamily="18" charset="0"/>
              </a:rPr>
              <a:t>organisation</a:t>
            </a:r>
            <a:r>
              <a:rPr lang="en-US" sz="2400" dirty="0">
                <a:latin typeface="Calibri" panose="020F0502020204030204" pitchFamily="34" charset="0"/>
                <a:ea typeface="Calibri" panose="020F0502020204030204" pitchFamily="34" charset="0"/>
                <a:cs typeface="Times New Roman" panose="02020603050405020304" pitchFamily="18" charset="0"/>
              </a:rPr>
              <a:t> values diversity</a:t>
            </a:r>
          </a:p>
          <a:p>
            <a:pPr marL="342900" indent="-342900" algn="l">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We know there are many great reasons why people want to volunteer </a:t>
            </a:r>
          </a:p>
          <a:p>
            <a:pPr marL="342900" indent="-342900" algn="l">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okay to tell us what you hope to get out of volunteering and what you need from us</a:t>
            </a:r>
          </a:p>
          <a:p>
            <a:pPr marL="342900" indent="-342900" algn="l">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How we support our volunteers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28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ADBE64-26BF-ADD1-60AA-9AC5B003E4C9}"/>
              </a:ext>
            </a:extLst>
          </p:cNvPr>
          <p:cNvSpPr txBox="1"/>
          <p:nvPr/>
        </p:nvSpPr>
        <p:spPr>
          <a:xfrm>
            <a:off x="472440" y="499833"/>
            <a:ext cx="10957560" cy="5411418"/>
          </a:xfrm>
          <a:prstGeom prst="rect">
            <a:avLst/>
          </a:prstGeom>
          <a:noFill/>
        </p:spPr>
        <p:txBody>
          <a:bodyPr wrap="square">
            <a:spAutoFit/>
          </a:bodyPr>
          <a:lstStyle/>
          <a:p>
            <a:pPr marR="0" lvl="0" defTabSz="914400" rtl="0" eaLnBrk="1" fontAlgn="auto" latinLnBrk="0" hangingPunct="1">
              <a:lnSpc>
                <a:spcPct val="107000"/>
              </a:lnSpc>
              <a:spcBef>
                <a:spcPts val="0"/>
              </a:spcBef>
              <a:spcAft>
                <a:spcPts val="800"/>
              </a:spcAft>
              <a:buClrTx/>
              <a:buSzTx/>
              <a:tabLst/>
              <a:defRP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Volunteering with us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spcAft>
                <a:spcPts val="800"/>
              </a:spcAft>
              <a:defRPr/>
            </a:pPr>
            <a:r>
              <a:rPr lang="en-AU" sz="2800" i="1" dirty="0">
                <a:effectLst/>
                <a:latin typeface="Calibri" panose="020F0502020204030204" pitchFamily="34" charset="0"/>
                <a:ea typeface="Calibri" panose="020F0502020204030204" pitchFamily="34" charset="0"/>
                <a:cs typeface="Times New Roman" panose="02020603050405020304" pitchFamily="18" charset="0"/>
              </a:rPr>
              <a:t>(suggested content ideas only, please adap</a:t>
            </a:r>
            <a:r>
              <a:rPr lang="en-AU" sz="2800" i="1" dirty="0">
                <a:latin typeface="Calibri" panose="020F0502020204030204" pitchFamily="34" charset="0"/>
                <a:ea typeface="Calibri" panose="020F0502020204030204" pitchFamily="34" charset="0"/>
                <a:cs typeface="Times New Roman" panose="02020603050405020304" pitchFamily="18" charset="0"/>
              </a:rPr>
              <a:t>t as applicable) </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Outline the benefits and supports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offers to newly arrived migrant volunteers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400" b="0" i="0" dirty="0">
                <a:solidFill>
                  <a:srgbClr val="242424"/>
                </a:solidFill>
                <a:effectLst/>
                <a:latin typeface="-apple-system"/>
              </a:rPr>
              <a:t>How you support Cultural Safety and Inclusion for your volunteers and staff</a:t>
            </a:r>
          </a:p>
          <a:p>
            <a:pPr marL="457200" indent="-457200">
              <a:lnSpc>
                <a:spcPct val="107000"/>
              </a:lnSpc>
              <a:spcAft>
                <a:spcPts val="800"/>
              </a:spcAft>
              <a:buFont typeface="Arial" panose="020B0604020202020204" pitchFamily="34" charset="0"/>
              <a:buChar char="•"/>
            </a:pPr>
            <a:r>
              <a:rPr lang="en-US" sz="2400" b="0" i="0" dirty="0">
                <a:solidFill>
                  <a:srgbClr val="242424"/>
                </a:solidFill>
                <a:effectLst/>
                <a:latin typeface="-apple-system"/>
              </a:rPr>
              <a:t>How you respond to racism and inappropriate </a:t>
            </a:r>
            <a:r>
              <a:rPr lang="en-US" sz="2400" b="0" i="0" dirty="0" err="1">
                <a:solidFill>
                  <a:srgbClr val="242424"/>
                </a:solidFill>
                <a:effectLst/>
                <a:latin typeface="-apple-system"/>
              </a:rPr>
              <a:t>behaviour</a:t>
            </a:r>
            <a:endParaRPr lang="en-AU" sz="2400" dirty="0"/>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We seek to be inclusive and aware that volunteers may: Speak different languages and have different beliefs and customs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71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ADBE64-26BF-ADD1-60AA-9AC5B003E4C9}"/>
              </a:ext>
            </a:extLst>
          </p:cNvPr>
          <p:cNvSpPr txBox="1"/>
          <p:nvPr/>
        </p:nvSpPr>
        <p:spPr>
          <a:xfrm>
            <a:off x="472440" y="499833"/>
            <a:ext cx="10521142" cy="348569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Becoming a volunteer with </a:t>
            </a:r>
            <a:r>
              <a:rPr lang="en-US" sz="2800" b="1" dirty="0">
                <a:latin typeface="Calibri" panose="020F0502020204030204" pitchFamily="34" charset="0"/>
                <a:ea typeface="Calibri" panose="020F0502020204030204" pitchFamily="34" charset="0"/>
                <a:cs typeface="Times New Roman" panose="02020603050405020304" pitchFamily="18" charset="0"/>
              </a:rPr>
              <a:t>u</a:t>
            </a:r>
            <a:r>
              <a:rPr lang="en-US" sz="2800" b="1" dirty="0">
                <a:effectLst/>
                <a:latin typeface="Calibri" panose="020F0502020204030204" pitchFamily="34" charset="0"/>
                <a:ea typeface="Calibri" panose="020F0502020204030204" pitchFamily="34" charset="0"/>
                <a:cs typeface="Times New Roman" panose="02020603050405020304" pitchFamily="18" charset="0"/>
              </a:rPr>
              <a:t>s</a:t>
            </a:r>
          </a:p>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types of volunteering experiences/roles available at our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organisation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Range of volunteering skills needed </a:t>
            </a:r>
          </a:p>
          <a:p>
            <a:pPr marL="457200" indent="-457200" algn="l">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Time requirements - flexibility, availability, commitments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to become a volunteer - </a:t>
            </a:r>
            <a:r>
              <a:rPr lang="en-US" sz="2400" dirty="0">
                <a:latin typeface="Calibri" panose="020F0502020204030204" pitchFamily="34" charset="0"/>
                <a:ea typeface="Calibri" panose="020F0502020204030204" pitchFamily="34" charset="0"/>
                <a:cs typeface="Times New Roman" panose="02020603050405020304" pitchFamily="18" charset="0"/>
              </a:rPr>
              <a:t>co</a:t>
            </a:r>
            <a:r>
              <a:rPr lang="en-US" sz="2400" dirty="0">
                <a:effectLst/>
                <a:latin typeface="Calibri" panose="020F0502020204030204" pitchFamily="34" charset="0"/>
                <a:ea typeface="Calibri" panose="020F0502020204030204" pitchFamily="34" charset="0"/>
                <a:cs typeface="Times New Roman" panose="02020603050405020304" pitchFamily="18" charset="0"/>
              </a:rPr>
              <a:t>ntact information and steps involved with expected timeframes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49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1AB92AB-372E-4847-8698-B37FE0A77E23}"/>
              </a:ext>
            </a:extLst>
          </p:cNvPr>
          <p:cNvSpPr txBox="1">
            <a:spLocks noGrp="1"/>
          </p:cNvSpPr>
          <p:nvPr>
            <p:ph idx="1"/>
          </p:nvPr>
        </p:nvSpPr>
        <p:spPr>
          <a:xfrm>
            <a:off x="562668" y="2277860"/>
            <a:ext cx="4683749" cy="1311128"/>
          </a:xfrm>
          <a:prstGeom prst="rect">
            <a:avLst/>
          </a:prstGeom>
          <a:noFill/>
        </p:spPr>
        <p:txBody>
          <a:bodyPr wrap="square" rtlCol="0">
            <a:spAutoFit/>
          </a:bodyPr>
          <a:lstStyle/>
          <a:p>
            <a:pPr marL="0" lvl="0" indent="0">
              <a:spcBef>
                <a:spcPts val="1200"/>
              </a:spcBef>
              <a:buNone/>
            </a:pPr>
            <a:r>
              <a:rPr lang="en-US" sz="4400" b="1">
                <a:latin typeface="Tahoma" panose="020B0604030504040204" pitchFamily="34" charset="0"/>
                <a:ea typeface="Tahoma" panose="020B0604030504040204" pitchFamily="34" charset="0"/>
                <a:cs typeface="Tahoma" panose="020B0604030504040204" pitchFamily="34" charset="0"/>
              </a:rPr>
              <a:t>Volunteering is done by choice</a:t>
            </a:r>
          </a:p>
        </p:txBody>
      </p:sp>
      <p:pic>
        <p:nvPicPr>
          <p:cNvPr id="9" name="Picture 8">
            <a:extLst>
              <a:ext uri="{FF2B5EF4-FFF2-40B4-BE49-F238E27FC236}">
                <a16:creationId xmlns:a16="http://schemas.microsoft.com/office/drawing/2014/main" id="{E354C3FD-597C-4F5D-A6F9-E751D9B3B5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8605" y="1332488"/>
            <a:ext cx="6382915" cy="4193024"/>
          </a:xfrm>
          <a:prstGeom prst="rect">
            <a:avLst/>
          </a:prstGeom>
          <a:ln w="31750">
            <a:solidFill>
              <a:schemeClr val="bg1"/>
            </a:solidFill>
          </a:ln>
        </p:spPr>
      </p:pic>
    </p:spTree>
    <p:extLst>
      <p:ext uri="{BB962C8B-B14F-4D97-AF65-F5344CB8AC3E}">
        <p14:creationId xmlns:p14="http://schemas.microsoft.com/office/powerpoint/2010/main" val="390958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CDDC275B-9217-4991-9343-0A7979774611}"/>
              </a:ext>
            </a:extLst>
          </p:cNvPr>
          <p:cNvSpPr txBox="1">
            <a:spLocks noGrp="1"/>
          </p:cNvSpPr>
          <p:nvPr>
            <p:ph idx="1"/>
          </p:nvPr>
        </p:nvSpPr>
        <p:spPr>
          <a:xfrm>
            <a:off x="562668" y="2018780"/>
            <a:ext cx="4225089" cy="2529923"/>
          </a:xfrm>
          <a:prstGeom prst="rect">
            <a:avLst/>
          </a:prstGeom>
          <a:noFill/>
        </p:spPr>
        <p:txBody>
          <a:bodyPr wrap="square" rtlCol="0">
            <a:spAutoFit/>
          </a:bodyPr>
          <a:lstStyle/>
          <a:p>
            <a:pPr marL="0" lvl="0" indent="0">
              <a:spcBef>
                <a:spcPts val="1200"/>
              </a:spcBef>
              <a:buNone/>
            </a:pPr>
            <a:r>
              <a:rPr lang="en-US" sz="4400" b="1" dirty="0">
                <a:latin typeface="Tahoma" panose="020B0604030504040204" pitchFamily="34" charset="0"/>
                <a:ea typeface="Tahoma" panose="020B0604030504040204" pitchFamily="34" charset="0"/>
                <a:cs typeface="Tahoma" panose="020B0604030504040204" pitchFamily="34" charset="0"/>
              </a:rPr>
              <a:t>Volunteering can happen anywhere and anytime</a:t>
            </a:r>
          </a:p>
        </p:txBody>
      </p:sp>
      <p:pic>
        <p:nvPicPr>
          <p:cNvPr id="5" name="Picture 4" descr="A picture containing tree, outdoor, grass, person&#10;&#10;Description automatically generated">
            <a:extLst>
              <a:ext uri="{FF2B5EF4-FFF2-40B4-BE49-F238E27FC236}">
                <a16:creationId xmlns:a16="http://schemas.microsoft.com/office/drawing/2014/main" id="{674D323F-FC80-0372-C5BE-E00CF8573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3262" y="1000162"/>
            <a:ext cx="7058237" cy="4569365"/>
          </a:xfrm>
          <a:prstGeom prst="rect">
            <a:avLst/>
          </a:prstGeom>
        </p:spPr>
      </p:pic>
    </p:spTree>
    <p:extLst>
      <p:ext uri="{BB962C8B-B14F-4D97-AF65-F5344CB8AC3E}">
        <p14:creationId xmlns:p14="http://schemas.microsoft.com/office/powerpoint/2010/main" val="111773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5CEC98-2A06-44DA-B3F9-EAC61F6F1C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60232" y="267463"/>
            <a:ext cx="5031768" cy="6048294"/>
          </a:xfrm>
          <a:prstGeom prst="rect">
            <a:avLst/>
          </a:prstGeom>
        </p:spPr>
      </p:pic>
      <p:sp>
        <p:nvSpPr>
          <p:cNvPr id="4" name="Title 3">
            <a:extLst>
              <a:ext uri="{FF2B5EF4-FFF2-40B4-BE49-F238E27FC236}">
                <a16:creationId xmlns:a16="http://schemas.microsoft.com/office/drawing/2014/main" id="{66434E71-9CED-4A6E-B813-523439558350}"/>
              </a:ext>
            </a:extLst>
          </p:cNvPr>
          <p:cNvSpPr>
            <a:spLocks noGrp="1"/>
          </p:cNvSpPr>
          <p:nvPr>
            <p:ph type="title"/>
          </p:nvPr>
        </p:nvSpPr>
        <p:spPr>
          <a:xfrm>
            <a:off x="990600" y="2628828"/>
            <a:ext cx="4115656" cy="1325563"/>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Volunteering benefits</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the volunteer and the community</a:t>
            </a:r>
            <a:br>
              <a:rPr lang="en-US" b="1" dirty="0">
                <a:latin typeface="Tahoma" panose="020B0604030504040204" pitchFamily="34" charset="0"/>
                <a:ea typeface="Tahoma" panose="020B0604030504040204" pitchFamily="34" charset="0"/>
                <a:cs typeface="Tahoma" panose="020B0604030504040204" pitchFamily="34" charset="0"/>
              </a:rPr>
            </a:br>
            <a:endParaRPr lang="en-A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331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7E87C9-6CF5-46BB-B942-3FC05815CE95}"/>
              </a:ext>
            </a:extLst>
          </p:cNvPr>
          <p:cNvSpPr txBox="1">
            <a:spLocks/>
          </p:cNvSpPr>
          <p:nvPr/>
        </p:nvSpPr>
        <p:spPr>
          <a:xfrm>
            <a:off x="623968" y="8313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AU" b="1">
                <a:latin typeface="Tahoma" panose="020B0604030504040204" pitchFamily="34" charset="0"/>
                <a:ea typeface="Tahoma" panose="020B0604030504040204" pitchFamily="34" charset="0"/>
                <a:cs typeface="Tahoma" panose="020B0604030504040204" pitchFamily="34" charset="0"/>
              </a:rPr>
            </a:br>
            <a:endParaRPr lang="en-US" sz="2000" b="1"/>
          </a:p>
        </p:txBody>
      </p:sp>
      <p:sp>
        <p:nvSpPr>
          <p:cNvPr id="9" name="Rectangle 8">
            <a:extLst>
              <a:ext uri="{FF2B5EF4-FFF2-40B4-BE49-F238E27FC236}">
                <a16:creationId xmlns:a16="http://schemas.microsoft.com/office/drawing/2014/main" id="{2D4813F0-0C85-4625-AF07-9A6E54EDBD09}"/>
              </a:ext>
            </a:extLst>
          </p:cNvPr>
          <p:cNvSpPr/>
          <p:nvPr/>
        </p:nvSpPr>
        <p:spPr>
          <a:xfrm>
            <a:off x="696036" y="-433652"/>
            <a:ext cx="7771225" cy="17958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a:solidFill>
                  <a:schemeClr val="tx1"/>
                </a:solidFill>
                <a:latin typeface="Tahoma" panose="020B0604030504040204" pitchFamily="34" charset="0"/>
                <a:ea typeface="Tahoma" panose="020B0604030504040204" pitchFamily="34" charset="0"/>
                <a:cs typeface="Tahoma" panose="020B0604030504040204" pitchFamily="34" charset="0"/>
              </a:rPr>
              <a:t>Volunteering in Tasmania</a:t>
            </a:r>
          </a:p>
        </p:txBody>
      </p:sp>
      <p:pic>
        <p:nvPicPr>
          <p:cNvPr id="11" name="Picture 10">
            <a:extLst>
              <a:ext uri="{FF2B5EF4-FFF2-40B4-BE49-F238E27FC236}">
                <a16:creationId xmlns:a16="http://schemas.microsoft.com/office/drawing/2014/main" id="{A1E9442A-3435-4ACC-97A7-529404E72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3082" y="1313082"/>
            <a:ext cx="3514377" cy="5264984"/>
          </a:xfrm>
          <a:prstGeom prst="rect">
            <a:avLst/>
          </a:prstGeom>
        </p:spPr>
      </p:pic>
      <p:cxnSp>
        <p:nvCxnSpPr>
          <p:cNvPr id="3" name="Straight Connector 2">
            <a:extLst>
              <a:ext uri="{FF2B5EF4-FFF2-40B4-BE49-F238E27FC236}">
                <a16:creationId xmlns:a16="http://schemas.microsoft.com/office/drawing/2014/main" id="{31E1AB18-22D1-4E2F-98CE-7347A1187106}"/>
              </a:ext>
            </a:extLst>
          </p:cNvPr>
          <p:cNvCxnSpPr/>
          <p:nvPr/>
        </p:nvCxnSpPr>
        <p:spPr>
          <a:xfrm>
            <a:off x="4329953" y="2043953"/>
            <a:ext cx="0" cy="429409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22E925-8EFD-430A-BA83-34719AF3A0F0}"/>
              </a:ext>
            </a:extLst>
          </p:cNvPr>
          <p:cNvCxnSpPr/>
          <p:nvPr/>
        </p:nvCxnSpPr>
        <p:spPr>
          <a:xfrm>
            <a:off x="7477459" y="2043953"/>
            <a:ext cx="0" cy="429409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text on a black background&#10;&#10;Description generated with very high confidence">
            <a:extLst>
              <a:ext uri="{FF2B5EF4-FFF2-40B4-BE49-F238E27FC236}">
                <a16:creationId xmlns:a16="http://schemas.microsoft.com/office/drawing/2014/main" id="{9E74C138-E851-4ED2-BF8B-0708A99565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436" y="1313082"/>
            <a:ext cx="2419633" cy="5167761"/>
          </a:xfrm>
          <a:prstGeom prst="rect">
            <a:avLst/>
          </a:prstGeom>
          <a:solidFill>
            <a:schemeClr val="bg1"/>
          </a:solidFill>
        </p:spPr>
      </p:pic>
      <p:pic>
        <p:nvPicPr>
          <p:cNvPr id="2" name="Picture 1" descr="A close up of a logo&#10;&#10;Description generated with very high confidence">
            <a:extLst>
              <a:ext uri="{FF2B5EF4-FFF2-40B4-BE49-F238E27FC236}">
                <a16:creationId xmlns:a16="http://schemas.microsoft.com/office/drawing/2014/main" id="{3A44AFBC-C7C6-4062-AC3F-611B718B82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4009" y="1862536"/>
            <a:ext cx="4021815" cy="3306364"/>
          </a:xfrm>
          <a:prstGeom prst="rect">
            <a:avLst/>
          </a:prstGeom>
          <a:solidFill>
            <a:schemeClr val="bg1"/>
          </a:solidFill>
        </p:spPr>
      </p:pic>
    </p:spTree>
    <p:extLst>
      <p:ext uri="{BB962C8B-B14F-4D97-AF65-F5344CB8AC3E}">
        <p14:creationId xmlns:p14="http://schemas.microsoft.com/office/powerpoint/2010/main" val="194278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7E87C9-6CF5-46BB-B942-3FC05815CE95}"/>
              </a:ext>
            </a:extLst>
          </p:cNvPr>
          <p:cNvSpPr txBox="1">
            <a:spLocks/>
          </p:cNvSpPr>
          <p:nvPr/>
        </p:nvSpPr>
        <p:spPr>
          <a:xfrm>
            <a:off x="623968" y="8313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AU" b="1">
                <a:latin typeface="Tahoma" panose="020B0604030504040204" pitchFamily="34" charset="0"/>
                <a:ea typeface="Tahoma" panose="020B0604030504040204" pitchFamily="34" charset="0"/>
                <a:cs typeface="Tahoma" panose="020B0604030504040204" pitchFamily="34" charset="0"/>
              </a:rPr>
            </a:br>
            <a:endParaRPr lang="en-US" sz="2000" b="1"/>
          </a:p>
        </p:txBody>
      </p:sp>
      <p:pic>
        <p:nvPicPr>
          <p:cNvPr id="9" name="Picture 8" descr="A close up of a logo&#10;&#10;Description generated with very high confidence">
            <a:extLst>
              <a:ext uri="{FF2B5EF4-FFF2-40B4-BE49-F238E27FC236}">
                <a16:creationId xmlns:a16="http://schemas.microsoft.com/office/drawing/2014/main" id="{51DA3172-ACEE-4D0A-A88A-897EAADFC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800" y="2233946"/>
            <a:ext cx="4459921" cy="2564455"/>
          </a:xfrm>
          <a:prstGeom prst="rect">
            <a:avLst/>
          </a:prstGeom>
        </p:spPr>
      </p:pic>
      <p:sp>
        <p:nvSpPr>
          <p:cNvPr id="10" name="Rectangle 9">
            <a:extLst>
              <a:ext uri="{FF2B5EF4-FFF2-40B4-BE49-F238E27FC236}">
                <a16:creationId xmlns:a16="http://schemas.microsoft.com/office/drawing/2014/main" id="{DB928402-FB95-4B22-8FD5-AAFBB65A2B0B}"/>
              </a:ext>
            </a:extLst>
          </p:cNvPr>
          <p:cNvSpPr/>
          <p:nvPr/>
        </p:nvSpPr>
        <p:spPr>
          <a:xfrm>
            <a:off x="705001" y="-433652"/>
            <a:ext cx="7771225" cy="17958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a:solidFill>
                  <a:schemeClr val="tx1"/>
                </a:solidFill>
                <a:latin typeface="Tahoma" panose="020B0604030504040204" pitchFamily="34" charset="0"/>
                <a:ea typeface="Tahoma" panose="020B0604030504040204" pitchFamily="34" charset="0"/>
                <a:cs typeface="Tahoma" panose="020B0604030504040204" pitchFamily="34" charset="0"/>
              </a:rPr>
              <a:t>Volunteering in Tasmania</a:t>
            </a:r>
          </a:p>
        </p:txBody>
      </p:sp>
      <p:pic>
        <p:nvPicPr>
          <p:cNvPr id="2" name="Picture 1" descr="A screenshot of a cell phone&#10;&#10;Description generated with very high confidence">
            <a:extLst>
              <a:ext uri="{FF2B5EF4-FFF2-40B4-BE49-F238E27FC236}">
                <a16:creationId xmlns:a16="http://schemas.microsoft.com/office/drawing/2014/main" id="{62CE4AB0-A289-539A-9D90-96B62D6934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4900" y="1362151"/>
            <a:ext cx="5538869" cy="5192688"/>
          </a:xfrm>
          <a:prstGeom prst="rect">
            <a:avLst/>
          </a:prstGeom>
        </p:spPr>
      </p:pic>
    </p:spTree>
    <p:extLst>
      <p:ext uri="{BB962C8B-B14F-4D97-AF65-F5344CB8AC3E}">
        <p14:creationId xmlns:p14="http://schemas.microsoft.com/office/powerpoint/2010/main" val="339822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37476-2A12-42CC-AD31-5E6FD12DEF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197531"/>
            <a:ext cx="7620000" cy="4762500"/>
          </a:xfrm>
          <a:prstGeom prst="rect">
            <a:avLst/>
          </a:prstGeom>
        </p:spPr>
      </p:pic>
      <p:sp>
        <p:nvSpPr>
          <p:cNvPr id="7" name="Title 3">
            <a:extLst>
              <a:ext uri="{FF2B5EF4-FFF2-40B4-BE49-F238E27FC236}">
                <a16:creationId xmlns:a16="http://schemas.microsoft.com/office/drawing/2014/main" id="{DFA4A2F0-9D4F-4316-8F01-5CE6C7C495A7}"/>
              </a:ext>
            </a:extLst>
          </p:cNvPr>
          <p:cNvSpPr txBox="1">
            <a:spLocks/>
          </p:cNvSpPr>
          <p:nvPr/>
        </p:nvSpPr>
        <p:spPr>
          <a:xfrm>
            <a:off x="537117" y="632754"/>
            <a:ext cx="4525537" cy="4151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latin typeface="Tahoma" panose="020B0604030504040204" pitchFamily="34" charset="0"/>
                <a:ea typeface="Tahoma" panose="020B0604030504040204" pitchFamily="34" charset="0"/>
                <a:cs typeface="Tahoma" panose="020B0604030504040204" pitchFamily="34" charset="0"/>
              </a:rPr>
              <a:t>Why volunteer?</a:t>
            </a:r>
            <a:endParaRPr lang="en-AU" dirty="0"/>
          </a:p>
        </p:txBody>
      </p:sp>
    </p:spTree>
    <p:extLst>
      <p:ext uri="{BB962C8B-B14F-4D97-AF65-F5344CB8AC3E}">
        <p14:creationId xmlns:p14="http://schemas.microsoft.com/office/powerpoint/2010/main" val="90639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B127276-30B0-4959-A81B-C89703F2B42B}"/>
              </a:ext>
            </a:extLst>
          </p:cNvPr>
          <p:cNvSpPr txBox="1">
            <a:spLocks/>
          </p:cNvSpPr>
          <p:nvPr/>
        </p:nvSpPr>
        <p:spPr>
          <a:xfrm>
            <a:off x="530764" y="1821722"/>
            <a:ext cx="9510858" cy="4105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endParaRPr lang="en-US" altLang="en-US" sz="2600" b="1"/>
          </a:p>
        </p:txBody>
      </p:sp>
      <p:sp>
        <p:nvSpPr>
          <p:cNvPr id="2" name="Rectangle 1">
            <a:extLst>
              <a:ext uri="{FF2B5EF4-FFF2-40B4-BE49-F238E27FC236}">
                <a16:creationId xmlns:a16="http://schemas.microsoft.com/office/drawing/2014/main" id="{A73C1D5F-2032-491F-B842-182ED9312B8F}"/>
              </a:ext>
            </a:extLst>
          </p:cNvPr>
          <p:cNvSpPr/>
          <p:nvPr/>
        </p:nvSpPr>
        <p:spPr>
          <a:xfrm>
            <a:off x="6340048" y="546762"/>
            <a:ext cx="6096000" cy="4154984"/>
          </a:xfrm>
          <a:prstGeom prst="rect">
            <a:avLst/>
          </a:prstGeom>
        </p:spPr>
        <p:txBody>
          <a:bodyPr>
            <a:spAutoFit/>
          </a:bodyPr>
          <a:lstStyle/>
          <a:p>
            <a:r>
              <a:rPr lang="en-AU" altLang="en-US" sz="4400" b="1" dirty="0">
                <a:latin typeface="Tahoma" panose="020B0604030504040204" pitchFamily="34" charset="0"/>
                <a:ea typeface="Tahoma" panose="020B0604030504040204" pitchFamily="34" charset="0"/>
                <a:cs typeface="Tahoma" panose="020B0604030504040204" pitchFamily="34" charset="0"/>
              </a:rPr>
              <a:t>Fact.</a:t>
            </a:r>
          </a:p>
          <a:p>
            <a:r>
              <a:rPr lang="en-AU" altLang="en-US" sz="4400" b="1" dirty="0">
                <a:latin typeface="Tahoma" panose="020B0604030504040204" pitchFamily="34" charset="0"/>
                <a:ea typeface="Tahoma" panose="020B0604030504040204" pitchFamily="34" charset="0"/>
                <a:cs typeface="Tahoma" panose="020B0604030504040204" pitchFamily="34" charset="0"/>
              </a:rPr>
              <a:t>Volunteers are happier, healthier and sleep better than those who don’t volunteer! </a:t>
            </a:r>
            <a:endParaRPr lang="en-AU" sz="44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Volunteering and Wellbeing">
            <a:extLst>
              <a:ext uri="{FF2B5EF4-FFF2-40B4-BE49-F238E27FC236}">
                <a16:creationId xmlns:a16="http://schemas.microsoft.com/office/drawing/2014/main" id="{B80EC2FC-E5B2-DDC4-C296-51B3C9C32D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954" y="2701496"/>
            <a:ext cx="5715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20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DFA5841041CA41BDB4274C25DC9CBD" ma:contentTypeVersion="16" ma:contentTypeDescription="Create a new document." ma:contentTypeScope="" ma:versionID="bf1709f058efa4393cb175f17f7b6807">
  <xsd:schema xmlns:xsd="http://www.w3.org/2001/XMLSchema" xmlns:xs="http://www.w3.org/2001/XMLSchema" xmlns:p="http://schemas.microsoft.com/office/2006/metadata/properties" xmlns:ns2="e25e2671-5ad4-4bc4-9539-dac0c323b517" xmlns:ns3="2b7837e7-0eb8-4fcb-95a6-f1b3c1c02ab8" targetNamespace="http://schemas.microsoft.com/office/2006/metadata/properties" ma:root="true" ma:fieldsID="81a6583b08cebed9cf9331a124b875d7" ns2:_="" ns3:_="">
    <xsd:import namespace="e25e2671-5ad4-4bc4-9539-dac0c323b517"/>
    <xsd:import namespace="2b7837e7-0eb8-4fcb-95a6-f1b3c1c02a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e2671-5ad4-4bc4-9539-dac0c323b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ec8e2d-0a69-403b-b750-f857a409ec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7837e7-0eb8-4fcb-95a6-f1b3c1c02ab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e270c3-92e6-4ec1-90d2-22e5dd7072bf}" ma:internalName="TaxCatchAll" ma:showField="CatchAllData" ma:web="2b7837e7-0eb8-4fcb-95a6-f1b3c1c02a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5e2671-5ad4-4bc4-9539-dac0c323b517">
      <Terms xmlns="http://schemas.microsoft.com/office/infopath/2007/PartnerControls"/>
    </lcf76f155ced4ddcb4097134ff3c332f>
    <TaxCatchAll xmlns="2b7837e7-0eb8-4fcb-95a6-f1b3c1c02ab8" xsi:nil="true"/>
    <SharedWithUsers xmlns="2b7837e7-0eb8-4fcb-95a6-f1b3c1c02ab8">
      <UserInfo>
        <DisplayName>Tim Henry</DisplayName>
        <AccountId>831</AccountId>
        <AccountType/>
      </UserInfo>
      <UserInfo>
        <DisplayName>Ruth Osborne</DisplayName>
        <AccountId>712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5AAE3-C770-4102-9ED4-5DA4F27F46FE}">
  <ds:schemaRefs>
    <ds:schemaRef ds:uri="2b7837e7-0eb8-4fcb-95a6-f1b3c1c02ab8"/>
    <ds:schemaRef ds:uri="e25e2671-5ad4-4bc4-9539-dac0c323b5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6F6F2F-B748-45B8-9FAE-6938C8C61594}">
  <ds:schemaRefs>
    <ds:schemaRef ds:uri="http://www.w3.org/XML/1998/namespace"/>
    <ds:schemaRef ds:uri="http://purl.org/dc/elements/1.1/"/>
    <ds:schemaRef ds:uri="http://schemas.microsoft.com/office/2006/documentManagement/types"/>
    <ds:schemaRef ds:uri="http://purl.org/dc/terms/"/>
    <ds:schemaRef ds:uri="2b7837e7-0eb8-4fcb-95a6-f1b3c1c02ab8"/>
    <ds:schemaRef ds:uri="http://schemas.microsoft.com/office/infopath/2007/PartnerControls"/>
    <ds:schemaRef ds:uri="http://purl.org/dc/dcmitype/"/>
    <ds:schemaRef ds:uri="http://schemas.openxmlformats.org/package/2006/metadata/core-properties"/>
    <ds:schemaRef ds:uri="e25e2671-5ad4-4bc4-9539-dac0c323b517"/>
    <ds:schemaRef ds:uri="http://schemas.microsoft.com/office/2006/metadata/properties"/>
  </ds:schemaRefs>
</ds:datastoreItem>
</file>

<file path=customXml/itemProps3.xml><?xml version="1.0" encoding="utf-8"?>
<ds:datastoreItem xmlns:ds="http://schemas.openxmlformats.org/officeDocument/2006/customXml" ds:itemID="{35FD3384-5137-4E02-A661-3CC8AF0BF7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639</TotalTime>
  <Words>2831</Words>
  <Application>Microsoft Office PowerPoint</Application>
  <PresentationFormat>Widescreen</PresentationFormat>
  <Paragraphs>312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vt:lpstr>
      <vt:lpstr>Arial</vt:lpstr>
      <vt:lpstr>Calibri</vt:lpstr>
      <vt:lpstr>Calibri Light</vt:lpstr>
      <vt:lpstr>DM Sans</vt:lpstr>
      <vt:lpstr>Symbol</vt:lpstr>
      <vt:lpstr>Tahoma</vt:lpstr>
      <vt:lpstr>Office Theme</vt:lpstr>
      <vt:lpstr>       Introduction to Volunteering  March 2023  </vt:lpstr>
      <vt:lpstr>PowerPoint Presentation</vt:lpstr>
      <vt:lpstr>PowerPoint Presentation</vt:lpstr>
      <vt:lpstr>PowerPoint Presentation</vt:lpstr>
      <vt:lpstr>Volunteering benefits the volunteer and the community </vt:lpstr>
      <vt:lpstr>PowerPoint Presentation</vt:lpstr>
      <vt:lpstr>PowerPoint Presentation</vt:lpstr>
      <vt:lpstr>PowerPoint Presentation</vt:lpstr>
      <vt:lpstr>PowerPoint Presentation</vt:lpstr>
      <vt:lpstr>Volunteering is unpaid – but has plenty of other rewards! </vt:lpstr>
      <vt:lpstr>Benefits to volunteers </vt:lpstr>
      <vt:lpstr>Benefits to community </vt:lpstr>
      <vt:lpstr>PowerPoint Presentation</vt:lpstr>
      <vt:lpstr>PowerPoint Presentation</vt:lpstr>
      <vt:lpstr>PowerPoint Presentation</vt:lpstr>
      <vt:lpstr>Is it unpaid work or volunteering? </vt:lpstr>
      <vt:lpstr>PowerPoint Presentation</vt:lpstr>
      <vt:lpstr>PowerPoint Presentation</vt:lpstr>
      <vt:lpstr>PowerPoint Presentation</vt:lpstr>
      <vt:lpstr>Where to from here?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Volunteering  Ulverstone Secondary College August 2020</dc:title>
  <dc:creator>Maree Gleeson</dc:creator>
  <cp:lastModifiedBy>Ruth Osborne</cp:lastModifiedBy>
  <cp:revision>9</cp:revision>
  <cp:lastPrinted>2023-03-29T00:39:02Z</cp:lastPrinted>
  <dcterms:created xsi:type="dcterms:W3CDTF">2020-08-17T20:52:58Z</dcterms:created>
  <dcterms:modified xsi:type="dcterms:W3CDTF">2023-05-09T06:09:18Z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0x01010077DFA5841041CA41BDB4274C25DC9CBD</vt:lpwstr>
  </property>
  <property fmtid="{D5CDD505-2E9C-101B-9397-08002B2CF9AE}" pid="3" name="MediaServiceImageTags">
    <vt:lpwstr/>
  </property>
</Properties>
</file>