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2.xml" ContentType="application/vnd.openxmlformats-officedocument.drawingml.diagramData+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2.xml" ContentType="application/vnd.openxmlformats-officedocument.theme+xml"/>
  <Override PartName="/ppt/diagrams/colors2.xml" ContentType="application/vnd.openxmlformats-officedocument.drawingml.diagramColors+xml"/>
  <Override PartName="/ppt/notesMasters/notesMaster1.xml" ContentType="application/vnd.openxmlformats-officedocument.presentationml.notesMaster+xml"/>
  <Override PartName="/ppt/diagrams/drawing2.xml" ContentType="application/vnd.ms-office.drawingml.diagramDrawing+xml"/>
  <Override PartName="/ppt/theme/theme1.xml" ContentType="application/vnd.openxmlformats-officedocument.theme+xml"/>
  <Override PartName="/ppt/diagrams/quickStyle2.xml" ContentType="application/vnd.openxmlformats-officedocument.drawingml.diagramStyl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2" r:id="rId4"/>
  </p:sldMasterIdLst>
  <p:notesMasterIdLst>
    <p:notesMasterId r:id="rId27"/>
  </p:notesMasterIdLst>
  <p:sldIdLst>
    <p:sldId id="273" r:id="rId5"/>
    <p:sldId id="394" r:id="rId6"/>
    <p:sldId id="368" r:id="rId7"/>
    <p:sldId id="401" r:id="rId8"/>
    <p:sldId id="447" r:id="rId9"/>
    <p:sldId id="448" r:id="rId10"/>
    <p:sldId id="449" r:id="rId11"/>
    <p:sldId id="450" r:id="rId12"/>
    <p:sldId id="259" r:id="rId13"/>
    <p:sldId id="413" r:id="rId14"/>
    <p:sldId id="414" r:id="rId15"/>
    <p:sldId id="416" r:id="rId16"/>
    <p:sldId id="415" r:id="rId17"/>
    <p:sldId id="395" r:id="rId18"/>
    <p:sldId id="263" r:id="rId19"/>
    <p:sldId id="409" r:id="rId20"/>
    <p:sldId id="446" r:id="rId21"/>
    <p:sldId id="381" r:id="rId22"/>
    <p:sldId id="258" r:id="rId23"/>
    <p:sldId id="272" r:id="rId24"/>
    <p:sldId id="264" r:id="rId25"/>
    <p:sldId id="4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DFD075-3315-4770-BC43-1CB321AC541E}" v="2" dt="2023-02-02T04:56:45.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63445" autoAdjust="0"/>
  </p:normalViewPr>
  <p:slideViewPr>
    <p:cSldViewPr snapToGrid="0">
      <p:cViewPr varScale="1">
        <p:scale>
          <a:sx n="42" d="100"/>
          <a:sy n="42" d="100"/>
        </p:scale>
        <p:origin x="161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2CB16-6CAF-4056-A07C-0A26588638C0}"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E29BA3A3-066B-4D5D-A409-24E0958C3143}">
      <dgm:prSet/>
      <dgm:spPr/>
      <dgm:t>
        <a:bodyPr/>
        <a:lstStyle/>
        <a:p>
          <a:r>
            <a:rPr lang="en-AU"/>
            <a:t>A PCBU must ensure, </a:t>
          </a:r>
          <a:r>
            <a:rPr lang="en-AU" b="1"/>
            <a:t>so far as is reasonably practicable</a:t>
          </a:r>
          <a:r>
            <a:rPr lang="en-AU"/>
            <a:t>, workers and other persons are not exposed to risks to their psychological or physical health and safety. </a:t>
          </a:r>
          <a:endParaRPr lang="en-US"/>
        </a:p>
      </dgm:t>
    </dgm:pt>
    <dgm:pt modelId="{2148B826-8DE1-426F-8173-653C1BB06353}" type="parTrans" cxnId="{F20F9930-D25E-451B-B5C8-39EA6018EA41}">
      <dgm:prSet/>
      <dgm:spPr/>
      <dgm:t>
        <a:bodyPr/>
        <a:lstStyle/>
        <a:p>
          <a:endParaRPr lang="en-US"/>
        </a:p>
      </dgm:t>
    </dgm:pt>
    <dgm:pt modelId="{8A1C1496-9E0F-49E2-8559-28DEB3096272}" type="sibTrans" cxnId="{F20F9930-D25E-451B-B5C8-39EA6018EA41}">
      <dgm:prSet/>
      <dgm:spPr/>
      <dgm:t>
        <a:bodyPr/>
        <a:lstStyle/>
        <a:p>
          <a:endParaRPr lang="en-US"/>
        </a:p>
      </dgm:t>
    </dgm:pt>
    <dgm:pt modelId="{E29C57F0-2BFA-4A82-BF0B-8C9131986D38}">
      <dgm:prSet/>
      <dgm:spPr/>
      <dgm:t>
        <a:bodyPr/>
        <a:lstStyle/>
        <a:p>
          <a:r>
            <a:rPr lang="en-AU"/>
            <a:t>A PCBU must </a:t>
          </a:r>
          <a:r>
            <a:rPr lang="en-AU" b="1"/>
            <a:t>eliminate</a:t>
          </a:r>
          <a:r>
            <a:rPr lang="en-AU"/>
            <a:t> psychosocial risks in the workplace, or if that is not reasonably practicable, </a:t>
          </a:r>
          <a:r>
            <a:rPr lang="en-AU" b="1"/>
            <a:t>minimise</a:t>
          </a:r>
          <a:r>
            <a:rPr lang="en-AU"/>
            <a:t> these risks so far as is reasonably practicable.</a:t>
          </a:r>
          <a:endParaRPr lang="en-US"/>
        </a:p>
      </dgm:t>
    </dgm:pt>
    <dgm:pt modelId="{6826E482-EDD4-435D-8D27-3A8F46B5AE59}" type="parTrans" cxnId="{6AB44973-F780-4323-8DEE-9C2D40319A37}">
      <dgm:prSet/>
      <dgm:spPr/>
      <dgm:t>
        <a:bodyPr/>
        <a:lstStyle/>
        <a:p>
          <a:endParaRPr lang="en-US"/>
        </a:p>
      </dgm:t>
    </dgm:pt>
    <dgm:pt modelId="{B1BF8DDD-A980-4991-BADE-FD0B86D37E6E}" type="sibTrans" cxnId="{6AB44973-F780-4323-8DEE-9C2D40319A37}">
      <dgm:prSet/>
      <dgm:spPr/>
      <dgm:t>
        <a:bodyPr/>
        <a:lstStyle/>
        <a:p>
          <a:endParaRPr lang="en-US"/>
        </a:p>
      </dgm:t>
    </dgm:pt>
    <dgm:pt modelId="{11BE0420-8825-4EB2-92B4-409093855528}" type="pres">
      <dgm:prSet presAssocID="{59A2CB16-6CAF-4056-A07C-0A26588638C0}" presName="vert0" presStyleCnt="0">
        <dgm:presLayoutVars>
          <dgm:dir/>
          <dgm:animOne val="branch"/>
          <dgm:animLvl val="lvl"/>
        </dgm:presLayoutVars>
      </dgm:prSet>
      <dgm:spPr/>
    </dgm:pt>
    <dgm:pt modelId="{0D90ED35-AD8A-417E-A4AC-40BB731077F7}" type="pres">
      <dgm:prSet presAssocID="{E29BA3A3-066B-4D5D-A409-24E0958C3143}" presName="thickLine" presStyleLbl="alignNode1" presStyleIdx="0" presStyleCnt="2"/>
      <dgm:spPr/>
    </dgm:pt>
    <dgm:pt modelId="{DA4CF87C-6663-46C8-BEB3-82E15900525D}" type="pres">
      <dgm:prSet presAssocID="{E29BA3A3-066B-4D5D-A409-24E0958C3143}" presName="horz1" presStyleCnt="0"/>
      <dgm:spPr/>
    </dgm:pt>
    <dgm:pt modelId="{0C9A81F1-F147-4D1A-A28A-B4A1261F7637}" type="pres">
      <dgm:prSet presAssocID="{E29BA3A3-066B-4D5D-A409-24E0958C3143}" presName="tx1" presStyleLbl="revTx" presStyleIdx="0" presStyleCnt="2"/>
      <dgm:spPr/>
    </dgm:pt>
    <dgm:pt modelId="{CEBEAB7A-2ACA-4032-B9E1-6A0763CE462B}" type="pres">
      <dgm:prSet presAssocID="{E29BA3A3-066B-4D5D-A409-24E0958C3143}" presName="vert1" presStyleCnt="0"/>
      <dgm:spPr/>
    </dgm:pt>
    <dgm:pt modelId="{FA2DDA5C-9069-46DD-B258-645E6B03B718}" type="pres">
      <dgm:prSet presAssocID="{E29C57F0-2BFA-4A82-BF0B-8C9131986D38}" presName="thickLine" presStyleLbl="alignNode1" presStyleIdx="1" presStyleCnt="2"/>
      <dgm:spPr/>
    </dgm:pt>
    <dgm:pt modelId="{5D4023F7-0A4A-4907-BFE4-8E1C2BFB3F67}" type="pres">
      <dgm:prSet presAssocID="{E29C57F0-2BFA-4A82-BF0B-8C9131986D38}" presName="horz1" presStyleCnt="0"/>
      <dgm:spPr/>
    </dgm:pt>
    <dgm:pt modelId="{0694F713-35C5-49A5-A40A-5133B0ABB669}" type="pres">
      <dgm:prSet presAssocID="{E29C57F0-2BFA-4A82-BF0B-8C9131986D38}" presName="tx1" presStyleLbl="revTx" presStyleIdx="1" presStyleCnt="2"/>
      <dgm:spPr/>
    </dgm:pt>
    <dgm:pt modelId="{E63AF849-8CAC-44BD-AF1D-429A1828E17A}" type="pres">
      <dgm:prSet presAssocID="{E29C57F0-2BFA-4A82-BF0B-8C9131986D38}" presName="vert1" presStyleCnt="0"/>
      <dgm:spPr/>
    </dgm:pt>
  </dgm:ptLst>
  <dgm:cxnLst>
    <dgm:cxn modelId="{E8019B0F-A43C-41AB-A25F-18C9436F6146}" type="presOf" srcId="{E29C57F0-2BFA-4A82-BF0B-8C9131986D38}" destId="{0694F713-35C5-49A5-A40A-5133B0ABB669}" srcOrd="0" destOrd="0" presId="urn:microsoft.com/office/officeart/2008/layout/LinedList"/>
    <dgm:cxn modelId="{F20F9930-D25E-451B-B5C8-39EA6018EA41}" srcId="{59A2CB16-6CAF-4056-A07C-0A26588638C0}" destId="{E29BA3A3-066B-4D5D-A409-24E0958C3143}" srcOrd="0" destOrd="0" parTransId="{2148B826-8DE1-426F-8173-653C1BB06353}" sibTransId="{8A1C1496-9E0F-49E2-8559-28DEB3096272}"/>
    <dgm:cxn modelId="{6AB44973-F780-4323-8DEE-9C2D40319A37}" srcId="{59A2CB16-6CAF-4056-A07C-0A26588638C0}" destId="{E29C57F0-2BFA-4A82-BF0B-8C9131986D38}" srcOrd="1" destOrd="0" parTransId="{6826E482-EDD4-435D-8D27-3A8F46B5AE59}" sibTransId="{B1BF8DDD-A980-4991-BADE-FD0B86D37E6E}"/>
    <dgm:cxn modelId="{BCADEBA9-33D6-4530-944D-82EC50C2E043}" type="presOf" srcId="{E29BA3A3-066B-4D5D-A409-24E0958C3143}" destId="{0C9A81F1-F147-4D1A-A28A-B4A1261F7637}" srcOrd="0" destOrd="0" presId="urn:microsoft.com/office/officeart/2008/layout/LinedList"/>
    <dgm:cxn modelId="{E9F3A2C2-CF27-4177-83D5-592F92D7A543}" type="presOf" srcId="{59A2CB16-6CAF-4056-A07C-0A26588638C0}" destId="{11BE0420-8825-4EB2-92B4-409093855528}" srcOrd="0" destOrd="0" presId="urn:microsoft.com/office/officeart/2008/layout/LinedList"/>
    <dgm:cxn modelId="{90E79550-E3AE-41DC-BF4C-1DB2069293E6}" type="presParOf" srcId="{11BE0420-8825-4EB2-92B4-409093855528}" destId="{0D90ED35-AD8A-417E-A4AC-40BB731077F7}" srcOrd="0" destOrd="0" presId="urn:microsoft.com/office/officeart/2008/layout/LinedList"/>
    <dgm:cxn modelId="{628E81EE-6243-4D55-8F27-C056EF5AFB78}" type="presParOf" srcId="{11BE0420-8825-4EB2-92B4-409093855528}" destId="{DA4CF87C-6663-46C8-BEB3-82E15900525D}" srcOrd="1" destOrd="0" presId="urn:microsoft.com/office/officeart/2008/layout/LinedList"/>
    <dgm:cxn modelId="{8B0D758F-BC25-4237-9261-2F6EDCDE1279}" type="presParOf" srcId="{DA4CF87C-6663-46C8-BEB3-82E15900525D}" destId="{0C9A81F1-F147-4D1A-A28A-B4A1261F7637}" srcOrd="0" destOrd="0" presId="urn:microsoft.com/office/officeart/2008/layout/LinedList"/>
    <dgm:cxn modelId="{A43DCA5C-8F2E-4BA7-81C0-BC7B2057E2F4}" type="presParOf" srcId="{DA4CF87C-6663-46C8-BEB3-82E15900525D}" destId="{CEBEAB7A-2ACA-4032-B9E1-6A0763CE462B}" srcOrd="1" destOrd="0" presId="urn:microsoft.com/office/officeart/2008/layout/LinedList"/>
    <dgm:cxn modelId="{E532A57A-464F-41D3-9CF5-F01BAFA0F908}" type="presParOf" srcId="{11BE0420-8825-4EB2-92B4-409093855528}" destId="{FA2DDA5C-9069-46DD-B258-645E6B03B718}" srcOrd="2" destOrd="0" presId="urn:microsoft.com/office/officeart/2008/layout/LinedList"/>
    <dgm:cxn modelId="{0A93C43C-EBBA-4EEE-BF6C-0045786D3AD4}" type="presParOf" srcId="{11BE0420-8825-4EB2-92B4-409093855528}" destId="{5D4023F7-0A4A-4907-BFE4-8E1C2BFB3F67}" srcOrd="3" destOrd="0" presId="urn:microsoft.com/office/officeart/2008/layout/LinedList"/>
    <dgm:cxn modelId="{4B021FCC-8E3B-41BB-A3B2-3E1F8F919397}" type="presParOf" srcId="{5D4023F7-0A4A-4907-BFE4-8E1C2BFB3F67}" destId="{0694F713-35C5-49A5-A40A-5133B0ABB669}" srcOrd="0" destOrd="0" presId="urn:microsoft.com/office/officeart/2008/layout/LinedList"/>
    <dgm:cxn modelId="{ED0A68D5-D95D-412C-859B-0A1CFEA3286D}" type="presParOf" srcId="{5D4023F7-0A4A-4907-BFE4-8E1C2BFB3F67}" destId="{E63AF849-8CAC-44BD-AF1D-429A1828E17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9D2A3A-5954-4D49-ADE9-3BA45C98C34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3BC7DDC-E1B9-4DD0-A3AE-B7C8266251CE}">
      <dgm:prSet/>
      <dgm:spPr/>
      <dgm:t>
        <a:bodyPr/>
        <a:lstStyle/>
        <a:p>
          <a:r>
            <a:rPr lang="en-AU" b="1">
              <a:latin typeface="Cambria" panose="02040503050406030204" pitchFamily="18" charset="0"/>
              <a:ea typeface="Cambria" panose="02040503050406030204" pitchFamily="18" charset="0"/>
            </a:rPr>
            <a:t>R </a:t>
          </a:r>
          <a:r>
            <a:rPr lang="en-AU">
              <a:latin typeface="Cambria" panose="02040503050406030204" pitchFamily="18" charset="0"/>
              <a:ea typeface="Cambria" panose="02040503050406030204" pitchFamily="18" charset="0"/>
            </a:rPr>
            <a:t>- Recognition</a:t>
          </a:r>
          <a:endParaRPr lang="en-US">
            <a:latin typeface="Cambria" panose="02040503050406030204" pitchFamily="18" charset="0"/>
            <a:ea typeface="Cambria" panose="02040503050406030204" pitchFamily="18" charset="0"/>
          </a:endParaRPr>
        </a:p>
      </dgm:t>
    </dgm:pt>
    <dgm:pt modelId="{AE4BFCBE-5342-4878-9B97-69AC0A1811A0}" type="parTrans" cxnId="{D136AFD2-D072-461C-951A-8318A4D8F093}">
      <dgm:prSet/>
      <dgm:spPr/>
      <dgm:t>
        <a:bodyPr/>
        <a:lstStyle/>
        <a:p>
          <a:endParaRPr lang="en-US"/>
        </a:p>
      </dgm:t>
    </dgm:pt>
    <dgm:pt modelId="{36EC21C8-5E37-4B1C-A8E6-46ABFDAC80DD}" type="sibTrans" cxnId="{D136AFD2-D072-461C-951A-8318A4D8F093}">
      <dgm:prSet/>
      <dgm:spPr/>
      <dgm:t>
        <a:bodyPr/>
        <a:lstStyle/>
        <a:p>
          <a:endParaRPr lang="en-US"/>
        </a:p>
      </dgm:t>
    </dgm:pt>
    <dgm:pt modelId="{A85ECF51-6782-461A-8943-096B8252318C}">
      <dgm:prSet/>
      <dgm:spPr/>
      <dgm:t>
        <a:bodyPr/>
        <a:lstStyle/>
        <a:p>
          <a:r>
            <a:rPr lang="en-AU" b="1">
              <a:latin typeface="Cambria" panose="02040503050406030204" pitchFamily="18" charset="0"/>
              <a:ea typeface="Cambria" panose="02040503050406030204" pitchFamily="18" charset="0"/>
            </a:rPr>
            <a:t>I </a:t>
          </a:r>
          <a:r>
            <a:rPr lang="en-AU">
              <a:latin typeface="Cambria" panose="02040503050406030204" pitchFamily="18" charset="0"/>
              <a:ea typeface="Cambria" panose="02040503050406030204" pitchFamily="18" charset="0"/>
            </a:rPr>
            <a:t>- Involvement</a:t>
          </a:r>
          <a:endParaRPr lang="en-US">
            <a:latin typeface="Cambria" panose="02040503050406030204" pitchFamily="18" charset="0"/>
            <a:ea typeface="Cambria" panose="02040503050406030204" pitchFamily="18" charset="0"/>
          </a:endParaRPr>
        </a:p>
      </dgm:t>
    </dgm:pt>
    <dgm:pt modelId="{65382A5A-A5C2-4BF8-9AE5-05958F53A548}" type="parTrans" cxnId="{B6793227-1CCC-4881-892D-B96A033F20E5}">
      <dgm:prSet/>
      <dgm:spPr/>
      <dgm:t>
        <a:bodyPr/>
        <a:lstStyle/>
        <a:p>
          <a:endParaRPr lang="en-US"/>
        </a:p>
      </dgm:t>
    </dgm:pt>
    <dgm:pt modelId="{D7B7FD0A-3C7C-4C87-973F-7C99B46AD915}" type="sibTrans" cxnId="{B6793227-1CCC-4881-892D-B96A033F20E5}">
      <dgm:prSet/>
      <dgm:spPr/>
      <dgm:t>
        <a:bodyPr/>
        <a:lstStyle/>
        <a:p>
          <a:endParaRPr lang="en-US"/>
        </a:p>
      </dgm:t>
    </dgm:pt>
    <dgm:pt modelId="{57F3EBC1-4F56-42B1-8C00-5BB43D19C043}">
      <dgm:prSet/>
      <dgm:spPr/>
      <dgm:t>
        <a:bodyPr/>
        <a:lstStyle/>
        <a:p>
          <a:r>
            <a:rPr lang="en-AU" b="1">
              <a:latin typeface="Cambria" panose="02040503050406030204" pitchFamily="18" charset="0"/>
              <a:ea typeface="Cambria" panose="02040503050406030204" pitchFamily="18" charset="0"/>
            </a:rPr>
            <a:t>G </a:t>
          </a:r>
          <a:r>
            <a:rPr lang="en-AU">
              <a:latin typeface="Cambria" panose="02040503050406030204" pitchFamily="18" charset="0"/>
              <a:ea typeface="Cambria" panose="02040503050406030204" pitchFamily="18" charset="0"/>
            </a:rPr>
            <a:t>– Supporting growth and development</a:t>
          </a:r>
          <a:endParaRPr lang="en-US">
            <a:latin typeface="Cambria" panose="02040503050406030204" pitchFamily="18" charset="0"/>
            <a:ea typeface="Cambria" panose="02040503050406030204" pitchFamily="18" charset="0"/>
          </a:endParaRPr>
        </a:p>
      </dgm:t>
    </dgm:pt>
    <dgm:pt modelId="{FB461CE6-8F60-4753-ACC9-9A5AB86374BC}" type="parTrans" cxnId="{2DF42A54-52D4-4DD8-9C5F-A34E734EE3E6}">
      <dgm:prSet/>
      <dgm:spPr/>
      <dgm:t>
        <a:bodyPr/>
        <a:lstStyle/>
        <a:p>
          <a:endParaRPr lang="en-US"/>
        </a:p>
      </dgm:t>
    </dgm:pt>
    <dgm:pt modelId="{A503C66C-872F-449D-97DF-BA67F913DFE4}" type="sibTrans" cxnId="{2DF42A54-52D4-4DD8-9C5F-A34E734EE3E6}">
      <dgm:prSet/>
      <dgm:spPr/>
      <dgm:t>
        <a:bodyPr/>
        <a:lstStyle/>
        <a:p>
          <a:endParaRPr lang="en-US"/>
        </a:p>
      </dgm:t>
    </dgm:pt>
    <dgm:pt modelId="{9523604E-097C-4494-BF3C-7F4FE482F58F}">
      <dgm:prSet/>
      <dgm:spPr/>
      <dgm:t>
        <a:bodyPr/>
        <a:lstStyle/>
        <a:p>
          <a:r>
            <a:rPr lang="en-US" b="1">
              <a:latin typeface="Cambria" panose="02040503050406030204" pitchFamily="18" charset="0"/>
              <a:ea typeface="Cambria" panose="02040503050406030204" pitchFamily="18" charset="0"/>
            </a:rPr>
            <a:t>H </a:t>
          </a:r>
          <a:r>
            <a:rPr lang="en-US">
              <a:latin typeface="Cambria" panose="02040503050406030204" pitchFamily="18" charset="0"/>
              <a:ea typeface="Cambria" panose="02040503050406030204" pitchFamily="18" charset="0"/>
            </a:rPr>
            <a:t>– Emphasising health and safety</a:t>
          </a:r>
        </a:p>
      </dgm:t>
    </dgm:pt>
    <dgm:pt modelId="{E2709FCE-7E63-47E6-8581-D52C015C3FDB}" type="parTrans" cxnId="{8EF4C5E0-8D24-4152-BC5E-AF3093C5FE1E}">
      <dgm:prSet/>
      <dgm:spPr/>
      <dgm:t>
        <a:bodyPr/>
        <a:lstStyle/>
        <a:p>
          <a:endParaRPr lang="en-US"/>
        </a:p>
      </dgm:t>
    </dgm:pt>
    <dgm:pt modelId="{57F2E5F2-404B-4F23-AA7E-10307763730F}" type="sibTrans" cxnId="{8EF4C5E0-8D24-4152-BC5E-AF3093C5FE1E}">
      <dgm:prSet/>
      <dgm:spPr/>
      <dgm:t>
        <a:bodyPr/>
        <a:lstStyle/>
        <a:p>
          <a:endParaRPr lang="en-US"/>
        </a:p>
      </dgm:t>
    </dgm:pt>
    <dgm:pt modelId="{9C5D3663-3659-491F-BB8F-194984AAB2E3}">
      <dgm:prSet/>
      <dgm:spPr/>
      <dgm:t>
        <a:bodyPr/>
        <a:lstStyle/>
        <a:p>
          <a:r>
            <a:rPr lang="en-US" b="1" dirty="0">
              <a:latin typeface="Cambria" panose="02040503050406030204" pitchFamily="18" charset="0"/>
              <a:ea typeface="Cambria" panose="02040503050406030204" pitchFamily="18" charset="0"/>
            </a:rPr>
            <a:t>T </a:t>
          </a:r>
          <a:r>
            <a:rPr lang="en-US" dirty="0">
              <a:latin typeface="Cambria" panose="02040503050406030204" pitchFamily="18" charset="0"/>
              <a:ea typeface="Cambria" panose="02040503050406030204" pitchFamily="18" charset="0"/>
            </a:rPr>
            <a:t>– Fostering teamwork</a:t>
          </a:r>
        </a:p>
      </dgm:t>
    </dgm:pt>
    <dgm:pt modelId="{DBE81CBB-C3BF-4DD5-8638-5C1DFED9BB73}" type="parTrans" cxnId="{0283D860-EF79-4920-9871-100FF3864FED}">
      <dgm:prSet/>
      <dgm:spPr/>
      <dgm:t>
        <a:bodyPr/>
        <a:lstStyle/>
        <a:p>
          <a:endParaRPr lang="en-US"/>
        </a:p>
      </dgm:t>
    </dgm:pt>
    <dgm:pt modelId="{7E09ADFE-0069-40D0-A156-466324E0C2CC}" type="sibTrans" cxnId="{0283D860-EF79-4920-9871-100FF3864FED}">
      <dgm:prSet/>
      <dgm:spPr/>
      <dgm:t>
        <a:bodyPr/>
        <a:lstStyle/>
        <a:p>
          <a:endParaRPr lang="en-US"/>
        </a:p>
      </dgm:t>
    </dgm:pt>
    <dgm:pt modelId="{224F8063-326D-4804-BEC3-3B6EE13E5837}" type="pres">
      <dgm:prSet presAssocID="{A29D2A3A-5954-4D49-ADE9-3BA45C98C345}" presName="linear" presStyleCnt="0">
        <dgm:presLayoutVars>
          <dgm:animLvl val="lvl"/>
          <dgm:resizeHandles val="exact"/>
        </dgm:presLayoutVars>
      </dgm:prSet>
      <dgm:spPr/>
    </dgm:pt>
    <dgm:pt modelId="{CC959D8A-ED3A-4519-A295-C578D1DB0BC3}" type="pres">
      <dgm:prSet presAssocID="{A3BC7DDC-E1B9-4DD0-A3AE-B7C8266251CE}" presName="parentText" presStyleLbl="node1" presStyleIdx="0" presStyleCnt="5">
        <dgm:presLayoutVars>
          <dgm:chMax val="0"/>
          <dgm:bulletEnabled val="1"/>
        </dgm:presLayoutVars>
      </dgm:prSet>
      <dgm:spPr/>
    </dgm:pt>
    <dgm:pt modelId="{2E5033F3-8420-4C7D-9C27-A0232C04939D}" type="pres">
      <dgm:prSet presAssocID="{36EC21C8-5E37-4B1C-A8E6-46ABFDAC80DD}" presName="spacer" presStyleCnt="0"/>
      <dgm:spPr/>
    </dgm:pt>
    <dgm:pt modelId="{D6D60BAC-CECB-440A-8EC0-ADB264B5CD51}" type="pres">
      <dgm:prSet presAssocID="{A85ECF51-6782-461A-8943-096B8252318C}" presName="parentText" presStyleLbl="node1" presStyleIdx="1" presStyleCnt="5">
        <dgm:presLayoutVars>
          <dgm:chMax val="0"/>
          <dgm:bulletEnabled val="1"/>
        </dgm:presLayoutVars>
      </dgm:prSet>
      <dgm:spPr/>
    </dgm:pt>
    <dgm:pt modelId="{43D96B93-10A8-4DB7-B0E2-FEC0038BF62C}" type="pres">
      <dgm:prSet presAssocID="{D7B7FD0A-3C7C-4C87-973F-7C99B46AD915}" presName="spacer" presStyleCnt="0"/>
      <dgm:spPr/>
    </dgm:pt>
    <dgm:pt modelId="{7632538E-CA46-4BBE-8BC6-94C11E94ED91}" type="pres">
      <dgm:prSet presAssocID="{57F3EBC1-4F56-42B1-8C00-5BB43D19C043}" presName="parentText" presStyleLbl="node1" presStyleIdx="2" presStyleCnt="5">
        <dgm:presLayoutVars>
          <dgm:chMax val="0"/>
          <dgm:bulletEnabled val="1"/>
        </dgm:presLayoutVars>
      </dgm:prSet>
      <dgm:spPr/>
    </dgm:pt>
    <dgm:pt modelId="{6CE1AA11-0246-49E9-90B5-95BB72437314}" type="pres">
      <dgm:prSet presAssocID="{A503C66C-872F-449D-97DF-BA67F913DFE4}" presName="spacer" presStyleCnt="0"/>
      <dgm:spPr/>
    </dgm:pt>
    <dgm:pt modelId="{FA5DEDE6-1CFF-4511-A810-1E8DB63000F2}" type="pres">
      <dgm:prSet presAssocID="{9523604E-097C-4494-BF3C-7F4FE482F58F}" presName="parentText" presStyleLbl="node1" presStyleIdx="3" presStyleCnt="5">
        <dgm:presLayoutVars>
          <dgm:chMax val="0"/>
          <dgm:bulletEnabled val="1"/>
        </dgm:presLayoutVars>
      </dgm:prSet>
      <dgm:spPr/>
    </dgm:pt>
    <dgm:pt modelId="{C67A4A64-5E0F-49BC-819F-946861EC9DC7}" type="pres">
      <dgm:prSet presAssocID="{57F2E5F2-404B-4F23-AA7E-10307763730F}" presName="spacer" presStyleCnt="0"/>
      <dgm:spPr/>
    </dgm:pt>
    <dgm:pt modelId="{ECF26517-FA27-44E3-B744-0AF300939411}" type="pres">
      <dgm:prSet presAssocID="{9C5D3663-3659-491F-BB8F-194984AAB2E3}" presName="parentText" presStyleLbl="node1" presStyleIdx="4" presStyleCnt="5">
        <dgm:presLayoutVars>
          <dgm:chMax val="0"/>
          <dgm:bulletEnabled val="1"/>
        </dgm:presLayoutVars>
      </dgm:prSet>
      <dgm:spPr/>
    </dgm:pt>
  </dgm:ptLst>
  <dgm:cxnLst>
    <dgm:cxn modelId="{1394E804-783C-48ED-B178-2A84292DF625}" type="presOf" srcId="{9C5D3663-3659-491F-BB8F-194984AAB2E3}" destId="{ECF26517-FA27-44E3-B744-0AF300939411}" srcOrd="0" destOrd="0" presId="urn:microsoft.com/office/officeart/2005/8/layout/vList2"/>
    <dgm:cxn modelId="{B6793227-1CCC-4881-892D-B96A033F20E5}" srcId="{A29D2A3A-5954-4D49-ADE9-3BA45C98C345}" destId="{A85ECF51-6782-461A-8943-096B8252318C}" srcOrd="1" destOrd="0" parTransId="{65382A5A-A5C2-4BF8-9AE5-05958F53A548}" sibTransId="{D7B7FD0A-3C7C-4C87-973F-7C99B46AD915}"/>
    <dgm:cxn modelId="{0283D860-EF79-4920-9871-100FF3864FED}" srcId="{A29D2A3A-5954-4D49-ADE9-3BA45C98C345}" destId="{9C5D3663-3659-491F-BB8F-194984AAB2E3}" srcOrd="4" destOrd="0" parTransId="{DBE81CBB-C3BF-4DD5-8638-5C1DFED9BB73}" sibTransId="{7E09ADFE-0069-40D0-A156-466324E0C2CC}"/>
    <dgm:cxn modelId="{2DF42A54-52D4-4DD8-9C5F-A34E734EE3E6}" srcId="{A29D2A3A-5954-4D49-ADE9-3BA45C98C345}" destId="{57F3EBC1-4F56-42B1-8C00-5BB43D19C043}" srcOrd="2" destOrd="0" parTransId="{FB461CE6-8F60-4753-ACC9-9A5AB86374BC}" sibTransId="{A503C66C-872F-449D-97DF-BA67F913DFE4}"/>
    <dgm:cxn modelId="{1D0D7276-F154-4079-92F4-F919CD519A25}" type="presOf" srcId="{57F3EBC1-4F56-42B1-8C00-5BB43D19C043}" destId="{7632538E-CA46-4BBE-8BC6-94C11E94ED91}" srcOrd="0" destOrd="0" presId="urn:microsoft.com/office/officeart/2005/8/layout/vList2"/>
    <dgm:cxn modelId="{89A99BAD-87AE-4B99-8D01-838679245F51}" type="presOf" srcId="{A29D2A3A-5954-4D49-ADE9-3BA45C98C345}" destId="{224F8063-326D-4804-BEC3-3B6EE13E5837}" srcOrd="0" destOrd="0" presId="urn:microsoft.com/office/officeart/2005/8/layout/vList2"/>
    <dgm:cxn modelId="{01A69FB2-3CD0-4754-8509-8A15B306C3AE}" type="presOf" srcId="{A85ECF51-6782-461A-8943-096B8252318C}" destId="{D6D60BAC-CECB-440A-8EC0-ADB264B5CD51}" srcOrd="0" destOrd="0" presId="urn:microsoft.com/office/officeart/2005/8/layout/vList2"/>
    <dgm:cxn modelId="{D136AFD2-D072-461C-951A-8318A4D8F093}" srcId="{A29D2A3A-5954-4D49-ADE9-3BA45C98C345}" destId="{A3BC7DDC-E1B9-4DD0-A3AE-B7C8266251CE}" srcOrd="0" destOrd="0" parTransId="{AE4BFCBE-5342-4878-9B97-69AC0A1811A0}" sibTransId="{36EC21C8-5E37-4B1C-A8E6-46ABFDAC80DD}"/>
    <dgm:cxn modelId="{3D339CD5-CBAA-4E95-86BA-C6C03B630259}" type="presOf" srcId="{A3BC7DDC-E1B9-4DD0-A3AE-B7C8266251CE}" destId="{CC959D8A-ED3A-4519-A295-C578D1DB0BC3}" srcOrd="0" destOrd="0" presId="urn:microsoft.com/office/officeart/2005/8/layout/vList2"/>
    <dgm:cxn modelId="{8EF4C5E0-8D24-4152-BC5E-AF3093C5FE1E}" srcId="{A29D2A3A-5954-4D49-ADE9-3BA45C98C345}" destId="{9523604E-097C-4494-BF3C-7F4FE482F58F}" srcOrd="3" destOrd="0" parTransId="{E2709FCE-7E63-47E6-8581-D52C015C3FDB}" sibTransId="{57F2E5F2-404B-4F23-AA7E-10307763730F}"/>
    <dgm:cxn modelId="{9AF9CAE9-55D2-4830-8363-776E83DA7E40}" type="presOf" srcId="{9523604E-097C-4494-BF3C-7F4FE482F58F}" destId="{FA5DEDE6-1CFF-4511-A810-1E8DB63000F2}" srcOrd="0" destOrd="0" presId="urn:microsoft.com/office/officeart/2005/8/layout/vList2"/>
    <dgm:cxn modelId="{063E3D36-2164-4ED3-8A45-D1A8DAC53339}" type="presParOf" srcId="{224F8063-326D-4804-BEC3-3B6EE13E5837}" destId="{CC959D8A-ED3A-4519-A295-C578D1DB0BC3}" srcOrd="0" destOrd="0" presId="urn:microsoft.com/office/officeart/2005/8/layout/vList2"/>
    <dgm:cxn modelId="{ED48F969-00F3-45D0-87CA-2D19C325FF1F}" type="presParOf" srcId="{224F8063-326D-4804-BEC3-3B6EE13E5837}" destId="{2E5033F3-8420-4C7D-9C27-A0232C04939D}" srcOrd="1" destOrd="0" presId="urn:microsoft.com/office/officeart/2005/8/layout/vList2"/>
    <dgm:cxn modelId="{C2EC1595-52E2-483E-A693-BCCC19E21A5F}" type="presParOf" srcId="{224F8063-326D-4804-BEC3-3B6EE13E5837}" destId="{D6D60BAC-CECB-440A-8EC0-ADB264B5CD51}" srcOrd="2" destOrd="0" presId="urn:microsoft.com/office/officeart/2005/8/layout/vList2"/>
    <dgm:cxn modelId="{4215C705-6DDC-4175-9BEE-45F5105CFAA2}" type="presParOf" srcId="{224F8063-326D-4804-BEC3-3B6EE13E5837}" destId="{43D96B93-10A8-4DB7-B0E2-FEC0038BF62C}" srcOrd="3" destOrd="0" presId="urn:microsoft.com/office/officeart/2005/8/layout/vList2"/>
    <dgm:cxn modelId="{F44B82A2-44A8-4353-85FB-C76F1DE6E799}" type="presParOf" srcId="{224F8063-326D-4804-BEC3-3B6EE13E5837}" destId="{7632538E-CA46-4BBE-8BC6-94C11E94ED91}" srcOrd="4" destOrd="0" presId="urn:microsoft.com/office/officeart/2005/8/layout/vList2"/>
    <dgm:cxn modelId="{20F7B026-4C00-49A5-9F1D-8826F6C4BDB1}" type="presParOf" srcId="{224F8063-326D-4804-BEC3-3B6EE13E5837}" destId="{6CE1AA11-0246-49E9-90B5-95BB72437314}" srcOrd="5" destOrd="0" presId="urn:microsoft.com/office/officeart/2005/8/layout/vList2"/>
    <dgm:cxn modelId="{B0791D37-9D84-419D-9062-D881BB8E0E54}" type="presParOf" srcId="{224F8063-326D-4804-BEC3-3B6EE13E5837}" destId="{FA5DEDE6-1CFF-4511-A810-1E8DB63000F2}" srcOrd="6" destOrd="0" presId="urn:microsoft.com/office/officeart/2005/8/layout/vList2"/>
    <dgm:cxn modelId="{4A9B878C-2CD4-40C8-B02E-4C687085B3B7}" type="presParOf" srcId="{224F8063-326D-4804-BEC3-3B6EE13E5837}" destId="{C67A4A64-5E0F-49BC-819F-946861EC9DC7}" srcOrd="7" destOrd="0" presId="urn:microsoft.com/office/officeart/2005/8/layout/vList2"/>
    <dgm:cxn modelId="{24B28EE5-390A-47BB-9CCC-935FA26AE3CC}" type="presParOf" srcId="{224F8063-326D-4804-BEC3-3B6EE13E5837}" destId="{ECF26517-FA27-44E3-B744-0AF300939411}"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0ED35-AD8A-417E-A4AC-40BB731077F7}">
      <dsp:nvSpPr>
        <dsp:cNvPr id="0" name=""/>
        <dsp:cNvSpPr/>
      </dsp:nvSpPr>
      <dsp:spPr>
        <a:xfrm>
          <a:off x="0" y="0"/>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9A81F1-F147-4D1A-A28A-B4A1261F7637}">
      <dsp:nvSpPr>
        <dsp:cNvPr id="0" name=""/>
        <dsp:cNvSpPr/>
      </dsp:nvSpPr>
      <dsp:spPr>
        <a:xfrm>
          <a:off x="0" y="0"/>
          <a:ext cx="6735443" cy="278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AU" sz="3500" kern="1200"/>
            <a:t>A PCBU must ensure, </a:t>
          </a:r>
          <a:r>
            <a:rPr lang="en-AU" sz="3500" b="1" kern="1200"/>
            <a:t>so far as is reasonably practicable</a:t>
          </a:r>
          <a:r>
            <a:rPr lang="en-AU" sz="3500" kern="1200"/>
            <a:t>, workers and other persons are not exposed to risks to their psychological or physical health and safety. </a:t>
          </a:r>
          <a:endParaRPr lang="en-US" sz="3500" kern="1200"/>
        </a:p>
      </dsp:txBody>
      <dsp:txXfrm>
        <a:off x="0" y="0"/>
        <a:ext cx="6735443" cy="2782301"/>
      </dsp:txXfrm>
    </dsp:sp>
    <dsp:sp modelId="{FA2DDA5C-9069-46DD-B258-645E6B03B718}">
      <dsp:nvSpPr>
        <dsp:cNvPr id="0" name=""/>
        <dsp:cNvSpPr/>
      </dsp:nvSpPr>
      <dsp:spPr>
        <a:xfrm>
          <a:off x="0" y="2782301"/>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94F713-35C5-49A5-A40A-5133B0ABB669}">
      <dsp:nvSpPr>
        <dsp:cNvPr id="0" name=""/>
        <dsp:cNvSpPr/>
      </dsp:nvSpPr>
      <dsp:spPr>
        <a:xfrm>
          <a:off x="0" y="2782301"/>
          <a:ext cx="6735443" cy="278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AU" sz="3500" kern="1200"/>
            <a:t>A PCBU must </a:t>
          </a:r>
          <a:r>
            <a:rPr lang="en-AU" sz="3500" b="1" kern="1200"/>
            <a:t>eliminate</a:t>
          </a:r>
          <a:r>
            <a:rPr lang="en-AU" sz="3500" kern="1200"/>
            <a:t> psychosocial risks in the workplace, or if that is not reasonably practicable, </a:t>
          </a:r>
          <a:r>
            <a:rPr lang="en-AU" sz="3500" b="1" kern="1200"/>
            <a:t>minimise</a:t>
          </a:r>
          <a:r>
            <a:rPr lang="en-AU" sz="3500" kern="1200"/>
            <a:t> these risks so far as is reasonably practicable.</a:t>
          </a:r>
          <a:endParaRPr lang="en-US" sz="3500" kern="1200"/>
        </a:p>
      </dsp:txBody>
      <dsp:txXfrm>
        <a:off x="0" y="2782301"/>
        <a:ext cx="6735443" cy="2782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59D8A-ED3A-4519-A295-C578D1DB0BC3}">
      <dsp:nvSpPr>
        <dsp:cNvPr id="0" name=""/>
        <dsp:cNvSpPr/>
      </dsp:nvSpPr>
      <dsp:spPr>
        <a:xfrm>
          <a:off x="0" y="481788"/>
          <a:ext cx="5324475" cy="538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b="1" kern="1200">
              <a:latin typeface="Cambria" panose="02040503050406030204" pitchFamily="18" charset="0"/>
              <a:ea typeface="Cambria" panose="02040503050406030204" pitchFamily="18" charset="0"/>
            </a:rPr>
            <a:t>R </a:t>
          </a:r>
          <a:r>
            <a:rPr lang="en-AU" sz="2300" kern="1200">
              <a:latin typeface="Cambria" panose="02040503050406030204" pitchFamily="18" charset="0"/>
              <a:ea typeface="Cambria" panose="02040503050406030204" pitchFamily="18" charset="0"/>
            </a:rPr>
            <a:t>- Recognition</a:t>
          </a:r>
          <a:endParaRPr lang="en-US" sz="2300" kern="1200">
            <a:latin typeface="Cambria" panose="02040503050406030204" pitchFamily="18" charset="0"/>
            <a:ea typeface="Cambria" panose="02040503050406030204" pitchFamily="18" charset="0"/>
          </a:endParaRPr>
        </a:p>
      </dsp:txBody>
      <dsp:txXfrm>
        <a:off x="26273" y="508061"/>
        <a:ext cx="5271929" cy="485654"/>
      </dsp:txXfrm>
    </dsp:sp>
    <dsp:sp modelId="{D6D60BAC-CECB-440A-8EC0-ADB264B5CD51}">
      <dsp:nvSpPr>
        <dsp:cNvPr id="0" name=""/>
        <dsp:cNvSpPr/>
      </dsp:nvSpPr>
      <dsp:spPr>
        <a:xfrm>
          <a:off x="0" y="1086228"/>
          <a:ext cx="5324475" cy="538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b="1" kern="1200">
              <a:latin typeface="Cambria" panose="02040503050406030204" pitchFamily="18" charset="0"/>
              <a:ea typeface="Cambria" panose="02040503050406030204" pitchFamily="18" charset="0"/>
            </a:rPr>
            <a:t>I </a:t>
          </a:r>
          <a:r>
            <a:rPr lang="en-AU" sz="2300" kern="1200">
              <a:latin typeface="Cambria" panose="02040503050406030204" pitchFamily="18" charset="0"/>
              <a:ea typeface="Cambria" panose="02040503050406030204" pitchFamily="18" charset="0"/>
            </a:rPr>
            <a:t>- Involvement</a:t>
          </a:r>
          <a:endParaRPr lang="en-US" sz="2300" kern="1200">
            <a:latin typeface="Cambria" panose="02040503050406030204" pitchFamily="18" charset="0"/>
            <a:ea typeface="Cambria" panose="02040503050406030204" pitchFamily="18" charset="0"/>
          </a:endParaRPr>
        </a:p>
      </dsp:txBody>
      <dsp:txXfrm>
        <a:off x="26273" y="1112501"/>
        <a:ext cx="5271929" cy="485654"/>
      </dsp:txXfrm>
    </dsp:sp>
    <dsp:sp modelId="{7632538E-CA46-4BBE-8BC6-94C11E94ED91}">
      <dsp:nvSpPr>
        <dsp:cNvPr id="0" name=""/>
        <dsp:cNvSpPr/>
      </dsp:nvSpPr>
      <dsp:spPr>
        <a:xfrm>
          <a:off x="0" y="1690669"/>
          <a:ext cx="5324475" cy="538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b="1" kern="1200">
              <a:latin typeface="Cambria" panose="02040503050406030204" pitchFamily="18" charset="0"/>
              <a:ea typeface="Cambria" panose="02040503050406030204" pitchFamily="18" charset="0"/>
            </a:rPr>
            <a:t>G </a:t>
          </a:r>
          <a:r>
            <a:rPr lang="en-AU" sz="2300" kern="1200">
              <a:latin typeface="Cambria" panose="02040503050406030204" pitchFamily="18" charset="0"/>
              <a:ea typeface="Cambria" panose="02040503050406030204" pitchFamily="18" charset="0"/>
            </a:rPr>
            <a:t>– Supporting growth and development</a:t>
          </a:r>
          <a:endParaRPr lang="en-US" sz="2300" kern="1200">
            <a:latin typeface="Cambria" panose="02040503050406030204" pitchFamily="18" charset="0"/>
            <a:ea typeface="Cambria" panose="02040503050406030204" pitchFamily="18" charset="0"/>
          </a:endParaRPr>
        </a:p>
      </dsp:txBody>
      <dsp:txXfrm>
        <a:off x="26273" y="1716942"/>
        <a:ext cx="5271929" cy="485654"/>
      </dsp:txXfrm>
    </dsp:sp>
    <dsp:sp modelId="{FA5DEDE6-1CFF-4511-A810-1E8DB63000F2}">
      <dsp:nvSpPr>
        <dsp:cNvPr id="0" name=""/>
        <dsp:cNvSpPr/>
      </dsp:nvSpPr>
      <dsp:spPr>
        <a:xfrm>
          <a:off x="0" y="2295109"/>
          <a:ext cx="5324475" cy="538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latin typeface="Cambria" panose="02040503050406030204" pitchFamily="18" charset="0"/>
              <a:ea typeface="Cambria" panose="02040503050406030204" pitchFamily="18" charset="0"/>
            </a:rPr>
            <a:t>H </a:t>
          </a:r>
          <a:r>
            <a:rPr lang="en-US" sz="2300" kern="1200">
              <a:latin typeface="Cambria" panose="02040503050406030204" pitchFamily="18" charset="0"/>
              <a:ea typeface="Cambria" panose="02040503050406030204" pitchFamily="18" charset="0"/>
            </a:rPr>
            <a:t>– Emphasising health and safety</a:t>
          </a:r>
        </a:p>
      </dsp:txBody>
      <dsp:txXfrm>
        <a:off x="26273" y="2321382"/>
        <a:ext cx="5271929" cy="485654"/>
      </dsp:txXfrm>
    </dsp:sp>
    <dsp:sp modelId="{ECF26517-FA27-44E3-B744-0AF300939411}">
      <dsp:nvSpPr>
        <dsp:cNvPr id="0" name=""/>
        <dsp:cNvSpPr/>
      </dsp:nvSpPr>
      <dsp:spPr>
        <a:xfrm>
          <a:off x="0" y="2899549"/>
          <a:ext cx="5324475" cy="5382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Cambria" panose="02040503050406030204" pitchFamily="18" charset="0"/>
              <a:ea typeface="Cambria" panose="02040503050406030204" pitchFamily="18" charset="0"/>
            </a:rPr>
            <a:t>T </a:t>
          </a:r>
          <a:r>
            <a:rPr lang="en-US" sz="2300" kern="1200" dirty="0">
              <a:latin typeface="Cambria" panose="02040503050406030204" pitchFamily="18" charset="0"/>
              <a:ea typeface="Cambria" panose="02040503050406030204" pitchFamily="18" charset="0"/>
            </a:rPr>
            <a:t>– Fostering teamwork</a:t>
          </a:r>
        </a:p>
      </dsp:txBody>
      <dsp:txXfrm>
        <a:off x="26273" y="2925822"/>
        <a:ext cx="5271929" cy="48565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9C21E-291A-4EF5-B0EE-43741E8C1D41}" type="datetimeFigureOut">
              <a:rPr lang="en-AU" smtClean="0"/>
              <a:t>21/02/2023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03E33-DF3B-4BC1-A75E-05C36431078A}" type="slidenum">
              <a:rPr lang="en-AU" smtClean="0"/>
              <a:t>‹#›</a:t>
            </a:fld>
            <a:endParaRPr lang="en-AU"/>
          </a:p>
        </p:txBody>
      </p:sp>
    </p:spTree>
    <p:extLst>
      <p:ext uri="{BB962C8B-B14F-4D97-AF65-F5344CB8AC3E}">
        <p14:creationId xmlns:p14="http://schemas.microsoft.com/office/powerpoint/2010/main" val="58126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wBEfrCtv6tw"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tascharter.or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Time – 5 Minutes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notes:</a:t>
            </a:r>
          </a:p>
          <a:p>
            <a:pPr marL="0" indent="0">
              <a:buFont typeface="Arial" panose="020B0604020202020204" pitchFamily="34" charset="0"/>
              <a:buNone/>
            </a:pPr>
            <a:endParaRPr lang="en-AU" b="1" dirty="0">
              <a:cs typeface="Calibri"/>
            </a:endParaRPr>
          </a:p>
          <a:p>
            <a:pPr marL="171450" indent="-171450">
              <a:buFont typeface="Arial" panose="020B0604020202020204" pitchFamily="34" charset="0"/>
              <a:buChar char="•"/>
            </a:pPr>
            <a:r>
              <a:rPr lang="en-AU" b="1" dirty="0">
                <a:cs typeface="Calibri"/>
              </a:rPr>
              <a:t>Tick option for audio to be played – Bree will be playing a video.</a:t>
            </a:r>
          </a:p>
          <a:p>
            <a:endParaRPr lang="en-US" dirty="0"/>
          </a:p>
        </p:txBody>
      </p:sp>
      <p:sp>
        <p:nvSpPr>
          <p:cNvPr id="4" name="Slide Number Placeholder 3"/>
          <p:cNvSpPr>
            <a:spLocks noGrp="1"/>
          </p:cNvSpPr>
          <p:nvPr>
            <p:ph type="sldNum" sz="quarter" idx="5"/>
          </p:nvPr>
        </p:nvSpPr>
        <p:spPr/>
        <p:txBody>
          <a:bodyPr/>
          <a:lstStyle/>
          <a:p>
            <a:fld id="{856A11DB-CCC3-9544-8274-85DF359E0AB9}" type="slidenum">
              <a:rPr lang="en-AU" smtClean="0"/>
              <a:t>1</a:t>
            </a:fld>
            <a:endParaRPr lang="en-AU"/>
          </a:p>
        </p:txBody>
      </p:sp>
    </p:spTree>
    <p:extLst>
      <p:ext uri="{BB962C8B-B14F-4D97-AF65-F5344CB8AC3E}">
        <p14:creationId xmlns:p14="http://schemas.microsoft.com/office/powerpoint/2010/main" val="2686129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Time: 2 min intro, activity 25 min, 5 min debrief. Total: 32 mins</a:t>
            </a:r>
          </a:p>
          <a:p>
            <a:pPr marL="0" indent="0">
              <a:buFont typeface="Arial" panose="020B0604020202020204" pitchFamily="34" charset="0"/>
              <a:buNone/>
            </a:pPr>
            <a:endParaRPr lang="en-AU" b="1"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cs typeface="Calibri"/>
              </a:rPr>
              <a:t>Facilitator notes: </a:t>
            </a:r>
          </a:p>
          <a:p>
            <a:pPr marL="0" indent="0">
              <a:buFont typeface="Arial" panose="020B0604020202020204" pitchFamily="34" charset="0"/>
              <a:buNone/>
            </a:pPr>
            <a:endParaRPr lang="en-AU" b="1" dirty="0">
              <a:cs typeface="Calibri"/>
            </a:endParaRPr>
          </a:p>
          <a:p>
            <a:pPr marL="171450" indent="-171450">
              <a:buFont typeface="Arial" panose="020B0604020202020204" pitchFamily="34" charset="0"/>
              <a:buChar char="•"/>
            </a:pPr>
            <a:r>
              <a:rPr lang="en-AU" b="0" dirty="0">
                <a:cs typeface="Calibri"/>
              </a:rPr>
              <a:t>Divide the group into pairs and have them discuss the following questions</a:t>
            </a:r>
          </a:p>
          <a:p>
            <a:pPr marL="171450" indent="-171450">
              <a:buFont typeface="Arial" panose="020B0604020202020204" pitchFamily="34" charset="0"/>
              <a:buChar char="•"/>
            </a:pPr>
            <a:r>
              <a:rPr lang="en-AU" b="0" dirty="0">
                <a:cs typeface="Calibri"/>
              </a:rPr>
              <a:t>Debrief as a group</a:t>
            </a:r>
          </a:p>
          <a:p>
            <a:endParaRPr lang="en-AU" dirty="0"/>
          </a:p>
        </p:txBody>
      </p:sp>
      <p:sp>
        <p:nvSpPr>
          <p:cNvPr id="4" name="Slide Number Placeholder 3"/>
          <p:cNvSpPr>
            <a:spLocks noGrp="1"/>
          </p:cNvSpPr>
          <p:nvPr>
            <p:ph type="sldNum" sz="quarter" idx="5"/>
          </p:nvPr>
        </p:nvSpPr>
        <p:spPr/>
        <p:txBody>
          <a:bodyPr/>
          <a:lstStyle/>
          <a:p>
            <a:fld id="{8F303E33-DF3B-4BC1-A75E-05C36431078A}" type="slidenum">
              <a:rPr lang="en-AU" smtClean="0"/>
              <a:t>13</a:t>
            </a:fld>
            <a:endParaRPr lang="en-AU"/>
          </a:p>
        </p:txBody>
      </p:sp>
    </p:spTree>
    <p:extLst>
      <p:ext uri="{BB962C8B-B14F-4D97-AF65-F5344CB8AC3E}">
        <p14:creationId xmlns:p14="http://schemas.microsoft.com/office/powerpoint/2010/main" val="4233477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Time: 30 secs</a:t>
            </a:r>
          </a:p>
          <a:p>
            <a:pPr marL="0" indent="0">
              <a:buFont typeface="Arial" panose="020B0604020202020204" pitchFamily="34" charset="0"/>
              <a:buNone/>
            </a:pPr>
            <a:endParaRPr lang="en-AU" b="1"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cs typeface="Calibri"/>
              </a:rPr>
              <a:t>Facilitator notes:</a:t>
            </a:r>
          </a:p>
        </p:txBody>
      </p:sp>
      <p:sp>
        <p:nvSpPr>
          <p:cNvPr id="4" name="Slide Number Placeholder 3"/>
          <p:cNvSpPr>
            <a:spLocks noGrp="1"/>
          </p:cNvSpPr>
          <p:nvPr>
            <p:ph type="sldNum" sz="quarter" idx="5"/>
          </p:nvPr>
        </p:nvSpPr>
        <p:spPr/>
        <p:txBody>
          <a:bodyPr/>
          <a:lstStyle/>
          <a:p>
            <a:fld id="{8F303E33-DF3B-4BC1-A75E-05C36431078A}" type="slidenum">
              <a:rPr lang="en-AU" smtClean="0"/>
              <a:t>15</a:t>
            </a:fld>
            <a:endParaRPr lang="en-AU"/>
          </a:p>
        </p:txBody>
      </p:sp>
    </p:spTree>
    <p:extLst>
      <p:ext uri="{BB962C8B-B14F-4D97-AF65-F5344CB8AC3E}">
        <p14:creationId xmlns:p14="http://schemas.microsoft.com/office/powerpoint/2010/main" val="1013840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Time: 10 mins </a:t>
            </a:r>
          </a:p>
          <a:p>
            <a:pPr marL="0" indent="0">
              <a:buFont typeface="Arial" panose="020B0604020202020204" pitchFamily="34" charset="0"/>
              <a:buNone/>
            </a:pPr>
            <a:endParaRPr lang="en-AU" b="1"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cs typeface="Calibri"/>
              </a:rPr>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This slide was something that Toby Newstead covered in the first workshop and is just to remind you all that </a:t>
            </a:r>
            <a:r>
              <a:rPr lang="en-AU" b="0" i="0" dirty="0">
                <a:solidFill>
                  <a:srgbClr val="000000"/>
                </a:solidFill>
                <a:effectLst/>
                <a:latin typeface="Calibri" panose="020F0502020204030204" pitchFamily="34" charset="0"/>
              </a:rPr>
              <a:t>leadership isn't management, it's not position, and it's not one-size-fits-all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i="0" dirty="0">
              <a:solidFill>
                <a:srgbClr val="000000"/>
              </a:solidFill>
              <a:effectLst/>
              <a:latin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000000"/>
                </a:solidFill>
                <a:effectLst/>
                <a:latin typeface="Calibri" panose="020F0502020204030204" pitchFamily="34" charset="0"/>
              </a:rPr>
              <a:t>Leadership is about developing relationships, through which we can exert influence to bring people together to engage in collective effort towards a shared purpose...sometimes this shared purpose is grand (Gretta </a:t>
            </a:r>
            <a:r>
              <a:rPr lang="en-AU" b="0" i="0" dirty="0" err="1">
                <a:solidFill>
                  <a:srgbClr val="000000"/>
                </a:solidFill>
                <a:effectLst/>
                <a:latin typeface="Calibri" panose="020F0502020204030204" pitchFamily="34" charset="0"/>
              </a:rPr>
              <a:t>Thornberg</a:t>
            </a:r>
            <a:r>
              <a:rPr lang="en-AU" b="0" i="0" dirty="0">
                <a:solidFill>
                  <a:srgbClr val="000000"/>
                </a:solidFill>
                <a:effectLst/>
                <a:latin typeface="Calibri" panose="020F0502020204030204" pitchFamily="34" charset="0"/>
              </a:rPr>
              <a:t>, climate action), and sometimes it's somewhat mundane (getting the kids involved in cleaning the house).</a:t>
            </a:r>
            <a:endParaRPr lang="en-AU" b="0" i="0" dirty="0">
              <a:solidFill>
                <a:srgbClr val="000000"/>
              </a:solidFill>
              <a:effectLst/>
              <a:latin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i="0" dirty="0">
              <a:solidFill>
                <a:srgbClr val="000000"/>
              </a:solidFill>
              <a:effectLst/>
              <a:latin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a:solidFill>
                  <a:srgbClr val="000000"/>
                </a:solidFill>
                <a:effectLst/>
                <a:latin typeface="Calibri" panose="020F0502020204030204" pitchFamily="34" charset="0"/>
              </a:rPr>
              <a:t>Leadership does not rely on coercion, formal authority, or 'carrots and sticks'...leadership is about building genuine relationships - that recognise and bring out the best in us and others...and that protect and promote mental health and wellbeing... </a:t>
            </a:r>
            <a:endParaRPr lang="en-AU" b="0" dirty="0">
              <a:cs typeface="Calibri"/>
            </a:endParaRPr>
          </a:p>
        </p:txBody>
      </p:sp>
      <p:sp>
        <p:nvSpPr>
          <p:cNvPr id="4" name="Slide Number Placeholder 3"/>
          <p:cNvSpPr>
            <a:spLocks noGrp="1"/>
          </p:cNvSpPr>
          <p:nvPr>
            <p:ph type="sldNum" sz="quarter" idx="5"/>
          </p:nvPr>
        </p:nvSpPr>
        <p:spPr/>
        <p:txBody>
          <a:bodyPr/>
          <a:lstStyle/>
          <a:p>
            <a:fld id="{B38431D5-8FE2-44BA-90BD-9A3757EEFCD6}" type="slidenum">
              <a:rPr lang="en-AU" smtClean="0"/>
              <a:t>16</a:t>
            </a:fld>
            <a:endParaRPr lang="en-AU"/>
          </a:p>
        </p:txBody>
      </p:sp>
    </p:spTree>
    <p:extLst>
      <p:ext uri="{BB962C8B-B14F-4D97-AF65-F5344CB8AC3E}">
        <p14:creationId xmlns:p14="http://schemas.microsoft.com/office/powerpoint/2010/main" val="2212856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Time: 3 mins</a:t>
            </a:r>
          </a:p>
          <a:p>
            <a:pPr marL="0" indent="0">
              <a:buFont typeface="Arial" panose="020B0604020202020204" pitchFamily="34" charset="0"/>
              <a:buNone/>
            </a:pPr>
            <a:endParaRPr lang="en-AU" b="1"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cs typeface="Calibri"/>
              </a:rPr>
              <a:t>Facilitator notes: </a:t>
            </a:r>
            <a:endParaRPr lang="en-US" sz="1200" b="0" i="0" u="none" strike="noStrike" baseline="0" dirty="0">
              <a:solidFill>
                <a:srgbClr val="000000"/>
              </a:solidFill>
              <a:latin typeface="Cambria" panose="02040503050406030204" pitchFamily="18" charset="0"/>
            </a:endParaRPr>
          </a:p>
          <a:p>
            <a:pPr algn="just"/>
            <a:endParaRPr lang="en-US" sz="1200" b="0" i="0" u="none" strike="noStrike" baseline="0" dirty="0">
              <a:solidFill>
                <a:srgbClr val="000000"/>
              </a:solidFill>
              <a:latin typeface="Cambria" panose="02040503050406030204" pitchFamily="18" charset="0"/>
            </a:endParaRPr>
          </a:p>
          <a:p>
            <a:pPr marL="171450" indent="-171450" algn="just">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A good model for mental health leadership is called R.I.G.H.T leadership and research has shown that displaying these five </a:t>
            </a:r>
            <a:r>
              <a:rPr lang="en-US" sz="1200" b="0" i="0" u="none" strike="noStrike" baseline="0" dirty="0" err="1">
                <a:solidFill>
                  <a:srgbClr val="000000"/>
                </a:solidFill>
                <a:latin typeface="Cambria" panose="02040503050406030204" pitchFamily="18" charset="0"/>
              </a:rPr>
              <a:t>behaviours</a:t>
            </a:r>
            <a:r>
              <a:rPr lang="en-US" sz="1200" b="0" i="0" u="none" strike="noStrike" baseline="0" dirty="0">
                <a:solidFill>
                  <a:srgbClr val="000000"/>
                </a:solidFill>
                <a:latin typeface="Cambria" panose="02040503050406030204" pitchFamily="18" charset="0"/>
              </a:rPr>
              <a:t> can help improve mental health outcomes in your organization</a:t>
            </a:r>
          </a:p>
          <a:p>
            <a:pPr marL="171450" indent="-171450" algn="just">
              <a:buFont typeface="Arial" panose="020B0604020202020204" pitchFamily="34" charset="0"/>
              <a:buChar char="•"/>
            </a:pPr>
            <a:endParaRPr lang="en-US" sz="1200" b="0" i="0" u="none" strike="noStrike" baseline="0" dirty="0">
              <a:solidFill>
                <a:srgbClr val="000000"/>
              </a:solidFill>
              <a:latin typeface="Cambria" panose="02040503050406030204" pitchFamily="18" charset="0"/>
            </a:endParaRPr>
          </a:p>
          <a:p>
            <a:pPr marL="171450" indent="-171450" algn="just">
              <a:buFont typeface="Arial" panose="020B0604020202020204" pitchFamily="34" charset="0"/>
              <a:buChar char="•"/>
            </a:pPr>
            <a:r>
              <a:rPr lang="en-US" sz="1800" b="1" i="0" u="none" strike="noStrike" baseline="0" dirty="0">
                <a:solidFill>
                  <a:srgbClr val="000000"/>
                </a:solidFill>
                <a:latin typeface="Cambria" panose="02040503050406030204" pitchFamily="18" charset="0"/>
              </a:rPr>
              <a:t>Recognition</a:t>
            </a:r>
            <a:r>
              <a:rPr lang="en-US" sz="1800" b="0" i="0" u="none" strike="noStrike" baseline="0" dirty="0">
                <a:solidFill>
                  <a:srgbClr val="000000"/>
                </a:solidFill>
                <a:latin typeface="Cambria" panose="02040503050406030204" pitchFamily="18" charset="0"/>
              </a:rPr>
              <a:t>: </a:t>
            </a:r>
            <a:r>
              <a:rPr lang="en-US" sz="2800" dirty="0"/>
              <a:t>refers to appreciating a person or a job well done by using various reinforcement methods such as praise or a reward.</a:t>
            </a:r>
          </a:p>
          <a:p>
            <a:pPr marL="171450" indent="-171450" algn="just">
              <a:buFont typeface="Arial" panose="020B0604020202020204" pitchFamily="34" charset="0"/>
              <a:buChar char="•"/>
            </a:pPr>
            <a:endParaRPr lang="en-US" sz="2800" b="0" i="0" u="none" strike="noStrike" baseline="0" dirty="0">
              <a:solidFill>
                <a:srgbClr val="000000"/>
              </a:solidFill>
              <a:latin typeface="Cambria" panose="02040503050406030204" pitchFamily="18" charset="0"/>
            </a:endParaRPr>
          </a:p>
          <a:p>
            <a:pPr marL="171450" indent="-171450" algn="just">
              <a:buFont typeface="Arial" panose="020B0604020202020204" pitchFamily="34" charset="0"/>
              <a:buChar char="•"/>
            </a:pPr>
            <a:r>
              <a:rPr lang="en-US" sz="2800" b="1" i="0" u="none" strike="noStrike" baseline="0" dirty="0">
                <a:solidFill>
                  <a:srgbClr val="000000"/>
                </a:solidFill>
                <a:latin typeface="Cambria" panose="02040503050406030204" pitchFamily="18" charset="0"/>
              </a:rPr>
              <a:t>Involvement</a:t>
            </a:r>
            <a:r>
              <a:rPr lang="en-US" sz="2800" b="0" i="0" u="none" strike="noStrike" baseline="0" dirty="0">
                <a:solidFill>
                  <a:srgbClr val="000000"/>
                </a:solidFill>
                <a:latin typeface="Cambria" panose="02040503050406030204" pitchFamily="18" charset="0"/>
              </a:rPr>
              <a:t>: </a:t>
            </a:r>
            <a:r>
              <a:rPr lang="en-US" sz="2800" dirty="0"/>
              <a:t>involving employees in organizational decisions, especially if the decisions concern them.</a:t>
            </a:r>
          </a:p>
          <a:p>
            <a:pPr marL="171450" indent="-171450" algn="just">
              <a:buFont typeface="Arial" panose="020B0604020202020204" pitchFamily="34" charset="0"/>
              <a:buChar char="•"/>
            </a:pPr>
            <a:endParaRPr lang="en-US" sz="2800" b="0" i="0" u="none" strike="noStrike" baseline="0" dirty="0">
              <a:solidFill>
                <a:srgbClr val="000000"/>
              </a:solidFill>
              <a:latin typeface="Cambria" panose="02040503050406030204" pitchFamily="18" charset="0"/>
            </a:endParaRPr>
          </a:p>
          <a:p>
            <a:pPr marL="171450" indent="-171450" algn="just">
              <a:buFont typeface="Arial" panose="020B0604020202020204" pitchFamily="34" charset="0"/>
              <a:buChar char="•"/>
            </a:pPr>
            <a:r>
              <a:rPr lang="en-US" sz="2800" b="1" i="0" u="none" strike="noStrike" baseline="0" dirty="0">
                <a:solidFill>
                  <a:srgbClr val="000000"/>
                </a:solidFill>
                <a:latin typeface="Cambria" panose="02040503050406030204" pitchFamily="18" charset="0"/>
              </a:rPr>
              <a:t>Growth and development</a:t>
            </a:r>
            <a:r>
              <a:rPr lang="en-US" sz="2800" b="0" i="0" u="none" strike="noStrike" baseline="0" dirty="0">
                <a:solidFill>
                  <a:srgbClr val="000000"/>
                </a:solidFill>
                <a:latin typeface="Cambria" panose="02040503050406030204" pitchFamily="18" charset="0"/>
              </a:rPr>
              <a:t>: </a:t>
            </a:r>
            <a:r>
              <a:rPr lang="en-US" sz="2800" dirty="0"/>
              <a:t>providing developmental opportunities for their employees</a:t>
            </a:r>
          </a:p>
          <a:p>
            <a:pPr marL="171450" indent="-171450" algn="just">
              <a:buFont typeface="Arial" panose="020B0604020202020204" pitchFamily="34" charset="0"/>
              <a:buChar char="•"/>
            </a:pPr>
            <a:endParaRPr lang="en-US" sz="2800" b="0" i="0" u="none" strike="noStrike" baseline="0" dirty="0">
              <a:solidFill>
                <a:srgbClr val="000000"/>
              </a:solidFill>
              <a:latin typeface="Cambria" panose="02040503050406030204" pitchFamily="18" charset="0"/>
            </a:endParaRPr>
          </a:p>
          <a:p>
            <a:pPr marL="171450" indent="-171450" algn="just">
              <a:buFont typeface="Arial" panose="020B0604020202020204" pitchFamily="34" charset="0"/>
              <a:buChar char="•"/>
            </a:pPr>
            <a:r>
              <a:rPr lang="en-US" sz="2800" b="1" i="0" u="none" strike="noStrike" baseline="0" dirty="0">
                <a:solidFill>
                  <a:srgbClr val="000000"/>
                </a:solidFill>
                <a:latin typeface="Cambria" panose="02040503050406030204" pitchFamily="18" charset="0"/>
              </a:rPr>
              <a:t>Health and safety</a:t>
            </a:r>
            <a:r>
              <a:rPr lang="en-US" sz="2800" b="0" i="0" u="none" strike="noStrike" baseline="0" dirty="0">
                <a:solidFill>
                  <a:srgbClr val="000000"/>
                </a:solidFill>
                <a:latin typeface="Cambria" panose="02040503050406030204" pitchFamily="18" charset="0"/>
              </a:rPr>
              <a:t>: </a:t>
            </a:r>
            <a:r>
              <a:rPr lang="en-US" sz="2800" dirty="0"/>
              <a:t>Leaders communicating the importance of health and safety both verbally (such as talking about self‐care or mental health) and non‐verbally (such as </a:t>
            </a:r>
            <a:r>
              <a:rPr lang="en-US" sz="2800" dirty="0" err="1"/>
              <a:t>prioriting</a:t>
            </a:r>
            <a:r>
              <a:rPr lang="en-US" sz="2800" dirty="0"/>
              <a:t> health and safety over financial gains in organizational decisions).</a:t>
            </a:r>
          </a:p>
          <a:p>
            <a:pPr marL="171450" indent="-171450" algn="just">
              <a:buFont typeface="Arial" panose="020B0604020202020204" pitchFamily="34" charset="0"/>
              <a:buChar char="•"/>
            </a:pPr>
            <a:endParaRPr lang="en-US" sz="2800" b="0" i="0" u="none" strike="noStrike" baseline="0" dirty="0">
              <a:solidFill>
                <a:srgbClr val="000000"/>
              </a:solidFill>
              <a:latin typeface="Cambria" panose="02040503050406030204" pitchFamily="18" charset="0"/>
            </a:endParaRPr>
          </a:p>
          <a:p>
            <a:pPr marL="171450" indent="-171450" algn="just">
              <a:buFont typeface="Arial" panose="020B0604020202020204" pitchFamily="34" charset="0"/>
              <a:buChar char="•"/>
            </a:pPr>
            <a:r>
              <a:rPr lang="en-US" sz="2800" b="1" i="0" u="none" strike="noStrike" baseline="0" dirty="0">
                <a:solidFill>
                  <a:srgbClr val="000000"/>
                </a:solidFill>
                <a:latin typeface="Cambria" panose="02040503050406030204" pitchFamily="18" charset="0"/>
              </a:rPr>
              <a:t>Teamwork</a:t>
            </a:r>
            <a:r>
              <a:rPr lang="en-US" sz="2800" b="0" i="0" u="none" strike="noStrike" baseline="0" dirty="0">
                <a:solidFill>
                  <a:srgbClr val="000000"/>
                </a:solidFill>
                <a:latin typeface="Cambria" panose="02040503050406030204" pitchFamily="18" charset="0"/>
              </a:rPr>
              <a:t>: creating civility in teams, psychological safety and positivity</a:t>
            </a:r>
          </a:p>
          <a:p>
            <a:pPr marL="171450" indent="-171450" algn="just">
              <a:buFont typeface="Arial" panose="020B0604020202020204" pitchFamily="34" charset="0"/>
              <a:buChar char="•"/>
            </a:pPr>
            <a:endParaRPr lang="en-US" sz="2800" b="0" i="0" u="none" strike="noStrike" baseline="0" dirty="0">
              <a:solidFill>
                <a:srgbClr val="000000"/>
              </a:solidFill>
              <a:latin typeface="Cambria" panose="02040503050406030204" pitchFamily="18" charset="0"/>
            </a:endParaRPr>
          </a:p>
          <a:p>
            <a:pPr marL="0" indent="0" algn="just">
              <a:buFont typeface="Arial" panose="020B0604020202020204" pitchFamily="34" charset="0"/>
              <a:buNone/>
            </a:pPr>
            <a:r>
              <a:rPr lang="en-US" sz="2800" b="0" i="0" u="none" strike="noStrike" baseline="0" dirty="0">
                <a:solidFill>
                  <a:srgbClr val="000000"/>
                </a:solidFill>
                <a:latin typeface="Cambria" panose="02040503050406030204" pitchFamily="18" charset="0"/>
              </a:rPr>
              <a:t>Any questions?</a:t>
            </a:r>
          </a:p>
          <a:p>
            <a:pPr algn="just"/>
            <a:endParaRPr lang="en-US" sz="2800" b="0" i="0" u="none" strike="noStrike" baseline="0" dirty="0">
              <a:solidFill>
                <a:srgbClr val="000000"/>
              </a:solidFill>
              <a:latin typeface="Cambria" panose="020405030504060302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431D5-8FE2-44BA-90BD-9A3757EEFCD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746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Time: 2 min</a:t>
            </a:r>
          </a:p>
          <a:p>
            <a:pPr marL="0" indent="0">
              <a:buFont typeface="Arial" panose="020B0604020202020204" pitchFamily="34" charset="0"/>
              <a:buNone/>
            </a:pPr>
            <a:endParaRPr lang="en-AU" b="1"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cs typeface="Calibri"/>
              </a:rPr>
              <a:t>Facilitator notes: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i="0" u="none" strike="noStrike" baseline="0" dirty="0">
              <a:solidFill>
                <a:srgbClr val="000000"/>
              </a:solidFill>
              <a:latin typeface="Cambria" panose="02040503050406030204" pitchFamily="18"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baseline="0" dirty="0">
                <a:solidFill>
                  <a:srgbClr val="000000"/>
                </a:solidFill>
                <a:latin typeface="Cambria" panose="02040503050406030204" pitchFamily="18" charset="0"/>
                <a:cs typeface="Calibri"/>
              </a:rPr>
              <a:t>Read through the mental health definition from workshop one. </a:t>
            </a:r>
            <a:endParaRPr lang="en-US" sz="1200" b="0" i="0" u="none" strike="noStrike" baseline="0" dirty="0">
              <a:solidFill>
                <a:srgbClr val="000000"/>
              </a:solidFill>
              <a:latin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B38431D5-8FE2-44BA-90BD-9A3757EEFCD6}" type="slidenum">
              <a:rPr lang="en-AU" smtClean="0"/>
              <a:t>18</a:t>
            </a:fld>
            <a:endParaRPr lang="en-AU"/>
          </a:p>
        </p:txBody>
      </p:sp>
    </p:spTree>
    <p:extLst>
      <p:ext uri="{BB962C8B-B14F-4D97-AF65-F5344CB8AC3E}">
        <p14:creationId xmlns:p14="http://schemas.microsoft.com/office/powerpoint/2010/main" val="399426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Time: 10 minutes </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cs typeface="Calibri"/>
              </a:rPr>
              <a:t>Facilitator notes: </a:t>
            </a:r>
            <a:endParaRPr lang="en-AU" b="1" dirty="0"/>
          </a:p>
          <a:p>
            <a:endParaRPr lang="en-AU" dirty="0"/>
          </a:p>
          <a:p>
            <a:r>
              <a:rPr lang="en-AU" sz="1800" dirty="0">
                <a:effectLst/>
                <a:latin typeface="Calibri" panose="020F0502020204030204" pitchFamily="34" charset="0"/>
                <a:ea typeface="Calibri" panose="020F0502020204030204" pitchFamily="34" charset="0"/>
              </a:rPr>
              <a:t>With workplaces now having a duty to protect the psychological health of workers in the same way they protect their physical safety – creating a mentally healthy workplace is a step in the right direction. However, one of the barriers to achieving this is stigma. </a:t>
            </a:r>
          </a:p>
          <a:p>
            <a:endParaRPr lang="en-AU" sz="1800" dirty="0">
              <a:effectLst/>
              <a:latin typeface="Calibri" panose="020F0502020204030204" pitchFamily="34" charset="0"/>
              <a:ea typeface="Calibri" panose="020F0502020204030204" pitchFamily="34" charset="0"/>
            </a:endParaRPr>
          </a:p>
          <a:p>
            <a:r>
              <a:rPr lang="en-AU" sz="1800" dirty="0">
                <a:effectLst/>
                <a:latin typeface="Calibri" panose="020F0502020204030204" pitchFamily="34" charset="0"/>
                <a:ea typeface="Calibri" panose="020F0502020204030204" pitchFamily="34" charset="0"/>
              </a:rPr>
              <a:t>The following video from the Black Dog Institute provides a quick overview of how common mental ill-health is and how workplaces can support the reduction of stigma. </a:t>
            </a:r>
          </a:p>
          <a:p>
            <a:r>
              <a:rPr lang="en-AU" sz="1800" dirty="0">
                <a:effectLst/>
                <a:latin typeface="Calibri" panose="020F0502020204030204" pitchFamily="34" charset="0"/>
                <a:ea typeface="Calibri" panose="020F0502020204030204" pitchFamily="34" charset="0"/>
              </a:rPr>
              <a:t> </a:t>
            </a:r>
          </a:p>
          <a:p>
            <a:r>
              <a:rPr lang="en-AU" sz="1800" u="sng" dirty="0">
                <a:solidFill>
                  <a:srgbClr val="0563C1"/>
                </a:solidFill>
                <a:effectLst/>
                <a:latin typeface="Calibri" panose="020F0502020204030204" pitchFamily="34" charset="0"/>
                <a:ea typeface="Calibri" panose="020F0502020204030204" pitchFamily="34" charset="0"/>
                <a:hlinkClick r:id="rId3"/>
              </a:rPr>
              <a:t>https://youtu.be/wBEfrCtv6tw</a:t>
            </a:r>
            <a:endParaRPr lang="en-AU" sz="1800" dirty="0">
              <a:effectLst/>
              <a:latin typeface="Calibri" panose="020F0502020204030204" pitchFamily="34" charset="0"/>
              <a:ea typeface="Calibri" panose="020F0502020204030204" pitchFamily="34" charset="0"/>
            </a:endParaRPr>
          </a:p>
          <a:p>
            <a:r>
              <a:rPr lang="en-AU" sz="1800" dirty="0">
                <a:effectLst/>
                <a:latin typeface="Calibri" panose="020F0502020204030204" pitchFamily="34" charset="0"/>
                <a:ea typeface="Calibri" panose="020F0502020204030204" pitchFamily="34" charset="0"/>
              </a:rPr>
              <a:t> </a:t>
            </a:r>
          </a:p>
          <a:p>
            <a:r>
              <a:rPr lang="en-AU" sz="1800" dirty="0">
                <a:effectLst/>
                <a:latin typeface="Calibri" panose="020F0502020204030204" pitchFamily="34" charset="0"/>
                <a:ea typeface="Calibri" panose="020F0502020204030204" pitchFamily="34" charset="0"/>
              </a:rPr>
              <a:t>From the video, we can see that the experience of mental ill-health is common, and not recognising its prevalence can contribute to people not accessing supports when they need it. However, by building an understanding of mental health within the workplace - people feel less alone in their experiences, stigma is reduced, and people can feel comfortable in seeking the support that they need.</a:t>
            </a:r>
          </a:p>
          <a:p>
            <a:r>
              <a:rPr lang="en-AU" sz="1800" dirty="0">
                <a:effectLst/>
                <a:latin typeface="Calibri" panose="020F0502020204030204" pitchFamily="34" charset="0"/>
                <a:ea typeface="Calibri" panose="020F0502020204030204" pitchFamily="34" charset="0"/>
              </a:rPr>
              <a:t> </a:t>
            </a:r>
          </a:p>
          <a:p>
            <a:r>
              <a:rPr lang="en-AU" sz="1800" dirty="0">
                <a:effectLst/>
                <a:latin typeface="Calibri" panose="020F0502020204030204" pitchFamily="34" charset="0"/>
                <a:ea typeface="Calibri" panose="020F0502020204030204" pitchFamily="34" charset="0"/>
              </a:rPr>
              <a:t>Creating an understanding and supportive workplace is key here, and the Tasmanian Communications Charter is one tool that can be used to support this. </a:t>
            </a:r>
          </a:p>
          <a:p>
            <a:r>
              <a:rPr lang="en-AU" sz="1800" dirty="0">
                <a:effectLst/>
                <a:latin typeface="Calibri" panose="020F0502020204030204" pitchFamily="34" charset="0"/>
                <a:ea typeface="Calibri" panose="020F0502020204030204" pitchFamily="34" charset="0"/>
              </a:rPr>
              <a:t> </a:t>
            </a:r>
          </a:p>
          <a:p>
            <a:r>
              <a:rPr lang="en-AU" sz="1800" dirty="0">
                <a:effectLst/>
                <a:latin typeface="Calibri" panose="020F0502020204030204" pitchFamily="34" charset="0"/>
                <a:ea typeface="Calibri" panose="020F0502020204030204" pitchFamily="34" charset="0"/>
              </a:rPr>
              <a:t>(The Charter) as its often referred to, is a key action in the Tasmanian Suicide Prevention Strategy and aims to build a contemporary understanding of mental health with the aim of reducing stigma and fostering a supportive workplace culture through practical actions. </a:t>
            </a:r>
          </a:p>
          <a:p>
            <a:r>
              <a:rPr lang="en-AU" sz="1800" dirty="0">
                <a:effectLst/>
                <a:latin typeface="Calibri" panose="020F0502020204030204" pitchFamily="34" charset="0"/>
                <a:ea typeface="Calibri" panose="020F0502020204030204" pitchFamily="34" charset="0"/>
              </a:rPr>
              <a:t> </a:t>
            </a:r>
          </a:p>
          <a:p>
            <a:r>
              <a:rPr lang="en-AU" sz="1800" u="sng" dirty="0">
                <a:solidFill>
                  <a:srgbClr val="0563C1"/>
                </a:solidFill>
                <a:effectLst/>
                <a:latin typeface="Calibri" panose="020F0502020204030204" pitchFamily="34" charset="0"/>
                <a:ea typeface="Calibri" panose="020F0502020204030204" pitchFamily="34" charset="0"/>
                <a:hlinkClick r:id="rId4"/>
              </a:rPr>
              <a:t>www.tascharter.org</a:t>
            </a:r>
            <a:r>
              <a:rPr lang="en-AU" sz="1800" dirty="0">
                <a:effectLst/>
                <a:latin typeface="Calibri" panose="020F0502020204030204" pitchFamily="34" charset="0"/>
                <a:ea typeface="Calibri" panose="020F0502020204030204" pitchFamily="34" charset="0"/>
              </a:rPr>
              <a:t> </a:t>
            </a:r>
          </a:p>
          <a:p>
            <a:r>
              <a:rPr lang="en-AU" sz="1800" dirty="0">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r>
              <a:rPr lang="en-AU" sz="1800" dirty="0">
                <a:effectLst/>
                <a:latin typeface="Calibri" panose="020F0502020204030204" pitchFamily="34" charset="0"/>
                <a:ea typeface="Calibri" panose="020F0502020204030204" pitchFamily="34" charset="0"/>
              </a:rPr>
              <a:t>One of the first actions is to get to understand the Charter itself, this can be downloaded and printed and then there is also individual training that anyone can access for free: </a:t>
            </a:r>
          </a:p>
          <a:p>
            <a:r>
              <a:rPr lang="en-AU" sz="1800" dirty="0">
                <a:effectLst/>
                <a:latin typeface="Calibri" panose="020F0502020204030204" pitchFamily="34" charset="0"/>
                <a:ea typeface="Calibri" panose="020F0502020204030204" pitchFamily="34" charset="0"/>
              </a:rPr>
              <a:t> </a:t>
            </a:r>
          </a:p>
          <a:p>
            <a:r>
              <a:rPr lang="en-AU" sz="1800" b="1" dirty="0">
                <a:effectLst/>
                <a:latin typeface="Calibri" panose="020F0502020204030204" pitchFamily="34" charset="0"/>
                <a:ea typeface="Calibri" panose="020F0502020204030204" pitchFamily="34" charset="0"/>
              </a:rPr>
              <a:t>Individual training</a:t>
            </a:r>
            <a:r>
              <a:rPr lang="en-AU" sz="1800" dirty="0">
                <a:effectLst/>
                <a:latin typeface="Calibri" panose="020F0502020204030204" pitchFamily="34" charset="0"/>
                <a:ea typeface="Calibri" panose="020F0502020204030204" pitchFamily="34" charset="0"/>
              </a:rPr>
              <a:t> – at MHCT all staff take this training so that we all have a shared understanding of mental health and to gain a better understanding of how to communicate in a way that doesn’t contribute to stigma, and rather promotes a culture of help-offering and help-seeking when it comes to those around us who are impacted by mental health challenges. </a:t>
            </a:r>
          </a:p>
          <a:p>
            <a:r>
              <a:rPr lang="en-AU" sz="1800" dirty="0">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r>
              <a:rPr lang="en-AU" sz="1800" dirty="0">
                <a:effectLst/>
                <a:latin typeface="Calibri" panose="020F0502020204030204" pitchFamily="34" charset="0"/>
                <a:ea typeface="Calibri" panose="020F0502020204030204" pitchFamily="34" charset="0"/>
              </a:rPr>
              <a:t>For organisations and workplaces, there is also the opportunity partake in further actions which introduces the concepts of mental health and wellbeing to the workplace:</a:t>
            </a:r>
          </a:p>
          <a:p>
            <a:r>
              <a:rPr lang="en-AU" sz="1800" b="1" dirty="0">
                <a:effectLst/>
                <a:latin typeface="Calibri" panose="020F0502020204030204" pitchFamily="34"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r>
              <a:rPr lang="en-AU" sz="1800" b="1" dirty="0">
                <a:effectLst/>
                <a:latin typeface="Calibri" panose="020F0502020204030204" pitchFamily="34" charset="0"/>
                <a:ea typeface="Calibri" panose="020F0502020204030204" pitchFamily="34" charset="0"/>
              </a:rPr>
              <a:t>Organisational implementation </a:t>
            </a:r>
            <a:r>
              <a:rPr lang="en-AU" sz="1800" dirty="0">
                <a:effectLst/>
                <a:latin typeface="Calibri" panose="020F0502020204030204" pitchFamily="34" charset="0"/>
                <a:ea typeface="Calibri" panose="020F0502020204030204" pitchFamily="34" charset="0"/>
              </a:rPr>
              <a:t>–The Tasmanian Communications Charter identifies 6 key principles that can be an initial step in shifting workplace culture around mental health and wellbeing. </a:t>
            </a:r>
          </a:p>
          <a:p>
            <a:r>
              <a:rPr lang="en-AU" sz="1800" dirty="0">
                <a:effectLst/>
                <a:latin typeface="Calibri" panose="020F0502020204030204" pitchFamily="34" charset="0"/>
                <a:ea typeface="Calibri" panose="020F0502020204030204" pitchFamily="34" charset="0"/>
              </a:rPr>
              <a:t> </a:t>
            </a:r>
          </a:p>
          <a:p>
            <a:pPr marL="0" lvl="0" indent="0">
              <a:buFont typeface="+mj-lt"/>
              <a:buNone/>
            </a:pPr>
            <a:r>
              <a:rPr lang="en-AU" sz="1800" dirty="0">
                <a:effectLst/>
                <a:latin typeface="Calibri" panose="020F0502020204030204" pitchFamily="34" charset="0"/>
                <a:ea typeface="Calibri" panose="020F0502020204030204" pitchFamily="34" charset="0"/>
              </a:rPr>
              <a:t>Use evidence</a:t>
            </a:r>
          </a:p>
          <a:p>
            <a:pPr marL="285750" lvl="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When talking about mental health use evidence based information (Black Dog Institute, Beyond Blue resources). </a:t>
            </a:r>
          </a:p>
          <a:p>
            <a:pPr marL="0" lvl="0" indent="0">
              <a:buFont typeface="Arial" panose="020B0604020202020204" pitchFamily="34" charset="0"/>
              <a:buNone/>
            </a:pPr>
            <a:r>
              <a:rPr lang="en-AU" sz="1800" dirty="0">
                <a:effectLst/>
                <a:latin typeface="Calibri" panose="020F0502020204030204" pitchFamily="34" charset="0"/>
                <a:ea typeface="Calibri" panose="020F0502020204030204" pitchFamily="34" charset="0"/>
              </a:rPr>
              <a:t>Use safe language </a:t>
            </a:r>
          </a:p>
          <a:p>
            <a:pPr marL="285750" lvl="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You can download language guides in the ‘for individuals’ section of the Tascharter.org website to help ensure that you’re talking about mental health in a non-stigmatising way (things like ‘</a:t>
            </a:r>
            <a:r>
              <a:rPr lang="en-AU" sz="1800" dirty="0" err="1">
                <a:effectLst/>
                <a:latin typeface="Calibri" panose="020F0502020204030204" pitchFamily="34" charset="0"/>
                <a:ea typeface="Calibri" panose="020F0502020204030204" pitchFamily="34" charset="0"/>
              </a:rPr>
              <a:t>psycho’,’deranged’,’mental</a:t>
            </a:r>
            <a:r>
              <a:rPr lang="en-AU" sz="1800" dirty="0">
                <a:effectLst/>
                <a:latin typeface="Calibri" panose="020F0502020204030204" pitchFamily="34" charset="0"/>
                <a:ea typeface="Calibri" panose="020F0502020204030204" pitchFamily="34" charset="0"/>
              </a:rPr>
              <a:t> institution’ can be common terms but can reinforce stigma around a person experiencing a mental illness and the impact that it is having on their life.</a:t>
            </a:r>
          </a:p>
          <a:p>
            <a:pPr marL="0" lvl="0" indent="0">
              <a:buFont typeface="Arial" panose="020B0604020202020204" pitchFamily="34" charset="0"/>
              <a:buNone/>
            </a:pPr>
            <a:r>
              <a:rPr lang="en-AU" sz="1800" dirty="0">
                <a:effectLst/>
                <a:latin typeface="Calibri" panose="020F0502020204030204" pitchFamily="34" charset="0"/>
                <a:ea typeface="Calibri" panose="020F0502020204030204" pitchFamily="34" charset="0"/>
              </a:rPr>
              <a:t>Use safe images</a:t>
            </a:r>
          </a:p>
          <a:p>
            <a:pPr marL="285750" lvl="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You will find a link to a guide on this in the same section on the website – not so specific to workplaces, but is good to know if putting together policies and including images.</a:t>
            </a:r>
          </a:p>
          <a:p>
            <a:pPr marL="0" lvl="0" indent="0">
              <a:buFont typeface="Arial" panose="020B0604020202020204" pitchFamily="34" charset="0"/>
              <a:buNone/>
            </a:pPr>
            <a:r>
              <a:rPr lang="en-AU" sz="1800" b="1" dirty="0">
                <a:effectLst/>
                <a:latin typeface="Calibri" panose="020F0502020204030204" pitchFamily="34" charset="0"/>
                <a:ea typeface="Calibri" panose="020F0502020204030204" pitchFamily="34" charset="0"/>
              </a:rPr>
              <a:t>Educate</a:t>
            </a:r>
          </a:p>
          <a:p>
            <a:pPr marL="285750" lvl="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One of the most useful and quickest things to do is to undertake the training online and ask those you work with to do the same. If there is no internet, download and print the charter.</a:t>
            </a:r>
          </a:p>
          <a:p>
            <a:pPr marL="0" lvl="0" indent="0">
              <a:buFont typeface="Arial" panose="020B0604020202020204" pitchFamily="34" charset="0"/>
              <a:buNone/>
            </a:pPr>
            <a:r>
              <a:rPr lang="en-AU" sz="1800" dirty="0">
                <a:effectLst/>
                <a:latin typeface="Calibri" panose="020F0502020204030204" pitchFamily="34" charset="0"/>
                <a:ea typeface="Calibri" panose="020F0502020204030204" pitchFamily="34" charset="0"/>
              </a:rPr>
              <a:t>Engage</a:t>
            </a:r>
          </a:p>
          <a:p>
            <a:pPr marL="285750" lvl="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Offer opportunities for people with lived experience to apply for a seat on committees and boards or join the volunteering team – diversity of skills and ideas.</a:t>
            </a:r>
          </a:p>
          <a:p>
            <a:pPr marL="0" lvl="0" indent="0">
              <a:buFont typeface="Arial" panose="020B0604020202020204" pitchFamily="34" charset="0"/>
              <a:buNone/>
            </a:pPr>
            <a:r>
              <a:rPr lang="en-AU" sz="1800" b="1" dirty="0">
                <a:effectLst/>
                <a:latin typeface="Calibri" panose="020F0502020204030204" pitchFamily="34" charset="0"/>
                <a:ea typeface="Calibri" panose="020F0502020204030204" pitchFamily="34" charset="0"/>
              </a:rPr>
              <a:t>Join in </a:t>
            </a:r>
          </a:p>
          <a:p>
            <a:pPr marL="285750" lvl="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You can print out help-seeking posters and information to share or join in on local events such as MHW events in your area. 7-15 October 2022, June/July grants opportunities.</a:t>
            </a:r>
          </a:p>
          <a:p>
            <a:pPr marL="0" lvl="0" indent="0">
              <a:buFont typeface="Arial" panose="020B0604020202020204" pitchFamily="34" charset="0"/>
              <a:buNone/>
            </a:pPr>
            <a:r>
              <a:rPr lang="en-AU" sz="1800" dirty="0">
                <a:effectLst/>
                <a:latin typeface="Calibri" panose="020F0502020204030204" pitchFamily="34" charset="0"/>
                <a:ea typeface="Calibri" panose="020F0502020204030204" pitchFamily="34" charset="0"/>
              </a:rPr>
              <a:t>Collaborate</a:t>
            </a:r>
          </a:p>
          <a:p>
            <a:pPr marL="285750" lvl="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The TSPCN, MWB Literacy project, other local networks (CORES, RAW are community based services that you could connect with and share their resources within your workplace, have them come and speak, etc).</a:t>
            </a:r>
          </a:p>
          <a:p>
            <a:pPr marL="0" lvl="0" indent="0">
              <a:buFont typeface="Arial" panose="020B0604020202020204" pitchFamily="34" charset="0"/>
              <a:buNone/>
            </a:pPr>
            <a:r>
              <a:rPr lang="en-AU" sz="1800" dirty="0">
                <a:effectLst/>
                <a:latin typeface="Calibri" panose="020F0502020204030204" pitchFamily="34" charset="0"/>
                <a:ea typeface="Calibri" panose="020F0502020204030204" pitchFamily="34" charset="0"/>
              </a:rPr>
              <a:t>Praise and Promote</a:t>
            </a:r>
          </a:p>
          <a:p>
            <a:pPr marL="285750" lvl="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You can also support other organisations that uphold the principles of the Charter (see a list on the website) </a:t>
            </a:r>
            <a:endParaRPr lang="en-AU" dirty="0"/>
          </a:p>
          <a:p>
            <a:endParaRPr lang="en-AU" dirty="0"/>
          </a:p>
        </p:txBody>
      </p:sp>
      <p:sp>
        <p:nvSpPr>
          <p:cNvPr id="4" name="Slide Number Placeholder 3"/>
          <p:cNvSpPr>
            <a:spLocks noGrp="1"/>
          </p:cNvSpPr>
          <p:nvPr>
            <p:ph type="sldNum" sz="quarter" idx="5"/>
          </p:nvPr>
        </p:nvSpPr>
        <p:spPr/>
        <p:txBody>
          <a:bodyPr/>
          <a:lstStyle/>
          <a:p>
            <a:fld id="{8F303E33-DF3B-4BC1-A75E-05C36431078A}" type="slidenum">
              <a:rPr lang="en-AU" smtClean="0"/>
              <a:t>19</a:t>
            </a:fld>
            <a:endParaRPr lang="en-AU"/>
          </a:p>
        </p:txBody>
      </p:sp>
    </p:spTree>
    <p:extLst>
      <p:ext uri="{BB962C8B-B14F-4D97-AF65-F5344CB8AC3E}">
        <p14:creationId xmlns:p14="http://schemas.microsoft.com/office/powerpoint/2010/main" val="1389189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Time – Slides 20, 21 &amp; 22: 35 mins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notes: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Sarah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03E33-DF3B-4BC1-A75E-05C36431078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258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Time:</a:t>
            </a:r>
          </a:p>
          <a:p>
            <a:pPr marL="0" indent="0">
              <a:buFont typeface="Arial" panose="020B0604020202020204" pitchFamily="34" charset="0"/>
              <a:buNone/>
            </a:pPr>
            <a:endParaRPr lang="en-AU" b="1"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cs typeface="Calibri"/>
              </a:rPr>
              <a:t>Facilitator notes: </a:t>
            </a:r>
            <a:endParaRPr lang="en-US" sz="1200" b="0" i="0" u="none" strike="noStrike" baseline="0" dirty="0">
              <a:solidFill>
                <a:srgbClr val="000000"/>
              </a:solidFill>
              <a:latin typeface="Cambria" panose="02040503050406030204" pitchFamily="18" charset="0"/>
            </a:endParaRPr>
          </a:p>
          <a:p>
            <a:pPr lvl="1" algn="l"/>
            <a:endParaRPr lang="en-AU" sz="1200" i="0" dirty="0">
              <a:latin typeface="Cambria" panose="02040503050406030204" pitchFamily="18" charset="0"/>
              <a:ea typeface="Cambria" panose="02040503050406030204" pitchFamily="18" charset="0"/>
            </a:endParaRPr>
          </a:p>
          <a:p>
            <a:pPr lvl="1" algn="l"/>
            <a:r>
              <a:rPr lang="en-AU" sz="1200" i="0" dirty="0">
                <a:latin typeface="Cambria" panose="02040503050406030204" pitchFamily="18" charset="0"/>
                <a:ea typeface="Cambria" panose="02040503050406030204" pitchFamily="18" charset="0"/>
              </a:rPr>
              <a:t>This could be used to inform the case study...</a:t>
            </a:r>
          </a:p>
          <a:p>
            <a:pPr lvl="1" algn="l"/>
            <a:r>
              <a:rPr lang="en-AU" sz="1200" i="0" dirty="0">
                <a:latin typeface="Cambria" panose="02040503050406030204" pitchFamily="18" charset="0"/>
                <a:ea typeface="Cambria" panose="02040503050406030204" pitchFamily="18" charset="0"/>
              </a:rPr>
              <a:t>NB: can Sarah follow up with the participants 2 weeks later to ask if/how participants have made their one change. </a:t>
            </a:r>
          </a:p>
          <a:p>
            <a:pPr lvl="1" algn="l"/>
            <a:r>
              <a:rPr lang="en-AU" sz="1200" i="0" dirty="0">
                <a:latin typeface="Cambria" panose="02040503050406030204" pitchFamily="18" charset="0"/>
                <a:ea typeface="Cambria" panose="02040503050406030204" pitchFamily="18" charset="0"/>
              </a:rPr>
              <a:t>Conversation guide can be provided by UTAS team. </a:t>
            </a:r>
          </a:p>
          <a:p>
            <a:pPr lvl="1" algn="l"/>
            <a:endParaRPr lang="en-AU" sz="1200" i="0" dirty="0">
              <a:latin typeface="Cambria" panose="02040503050406030204" pitchFamily="18" charset="0"/>
              <a:ea typeface="Cambria" panose="02040503050406030204" pitchFamily="18" charset="0"/>
            </a:endParaRPr>
          </a:p>
          <a:p>
            <a:pPr algn="l"/>
            <a:r>
              <a:rPr lang="en-AU" sz="1200" i="0" dirty="0">
                <a:latin typeface="Cambria" panose="02040503050406030204" pitchFamily="18" charset="0"/>
                <a:ea typeface="Cambria" panose="02040503050406030204" pitchFamily="18" charset="0"/>
              </a:rPr>
              <a:t>3-5 easy options for them to commit to taking... Put up posters...1 conversation...something </a:t>
            </a:r>
            <a:endParaRPr lang="en-AU"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03E33-DF3B-4BC1-A75E-05C36431078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447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Time:</a:t>
            </a:r>
          </a:p>
          <a:p>
            <a:pPr marL="0" indent="0">
              <a:buFont typeface="Arial" panose="020B0604020202020204" pitchFamily="34" charset="0"/>
              <a:buNone/>
            </a:pPr>
            <a:endParaRPr lang="en-AU" b="1"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cs typeface="Calibri"/>
              </a:rPr>
              <a:t>Facilitator notes: </a:t>
            </a:r>
            <a:endParaRPr lang="en-US" sz="1200" b="0" i="0" u="none" strike="noStrike" baseline="0" dirty="0">
              <a:solidFill>
                <a:srgbClr val="000000"/>
              </a:solidFill>
              <a:latin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431D5-8FE2-44BA-90BD-9A3757EEFCD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17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8431D5-8FE2-44BA-90BD-9A3757EEFCD6}" type="slidenum">
              <a:rPr lang="en-AU" smtClean="0"/>
              <a:t>3</a:t>
            </a:fld>
            <a:endParaRPr lang="en-AU"/>
          </a:p>
        </p:txBody>
      </p:sp>
    </p:spTree>
    <p:extLst>
      <p:ext uri="{BB962C8B-B14F-4D97-AF65-F5344CB8AC3E}">
        <p14:creationId xmlns:p14="http://schemas.microsoft.com/office/powerpoint/2010/main" val="2330602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1" dirty="0">
              <a:cs typeface="Calibri"/>
            </a:endParaRPr>
          </a:p>
        </p:txBody>
      </p:sp>
      <p:sp>
        <p:nvSpPr>
          <p:cNvPr id="4" name="Slide Number Placeholder 3"/>
          <p:cNvSpPr>
            <a:spLocks noGrp="1"/>
          </p:cNvSpPr>
          <p:nvPr>
            <p:ph type="sldNum" sz="quarter" idx="5"/>
          </p:nvPr>
        </p:nvSpPr>
        <p:spPr/>
        <p:txBody>
          <a:bodyPr/>
          <a:lstStyle/>
          <a:p>
            <a:fld id="{B38431D5-8FE2-44BA-90BD-9A3757EEFCD6}" type="slidenum">
              <a:rPr lang="en-AU" smtClean="0"/>
              <a:t>4</a:t>
            </a:fld>
            <a:endParaRPr lang="en-AU"/>
          </a:p>
        </p:txBody>
      </p:sp>
    </p:spTree>
    <p:extLst>
      <p:ext uri="{BB962C8B-B14F-4D97-AF65-F5344CB8AC3E}">
        <p14:creationId xmlns:p14="http://schemas.microsoft.com/office/powerpoint/2010/main" val="233060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Time – Slides 5, 6, 7 &amp; 8: 30 mins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notes:</a:t>
            </a:r>
          </a:p>
          <a:p>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03E33-DF3B-4BC1-A75E-05C36431078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501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Facilitator notes:</a:t>
            </a:r>
          </a:p>
          <a:p>
            <a:endParaRPr lang="en-AU" dirty="0"/>
          </a:p>
          <a:p>
            <a:pPr marL="171450" indent="-171450">
              <a:buFont typeface="Arial" panose="020B0604020202020204" pitchFamily="34" charset="0"/>
              <a:buChar char="•"/>
            </a:pPr>
            <a:r>
              <a:rPr lang="en-AU" dirty="0"/>
              <a:t>Walk participants through these questions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03E33-DF3B-4BC1-A75E-05C36431078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14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Time – 2 mins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r>
              <a:rPr lang="en-AU" b="1" dirty="0">
                <a:cs typeface="Calibri"/>
              </a:rPr>
              <a:t>Facilitator notes:</a:t>
            </a:r>
          </a:p>
          <a:p>
            <a:pPr marL="0" indent="0">
              <a:buFont typeface="Arial" panose="020B0604020202020204" pitchFamily="34" charset="0"/>
              <a:buNone/>
            </a:pPr>
            <a:endParaRPr lang="en-AU" b="1" dirty="0">
              <a:cs typeface="Calibri"/>
            </a:endParaRPr>
          </a:p>
          <a:p>
            <a:pPr marL="171450" indent="-171450">
              <a:buFont typeface="Arial" panose="020B0604020202020204" pitchFamily="34" charset="0"/>
              <a:buChar char="•"/>
            </a:pPr>
            <a:r>
              <a:rPr lang="en-AU" b="0" dirty="0">
                <a:cs typeface="Calibri"/>
              </a:rPr>
              <a:t>Explain what a PCBU is: this is an umbrella term</a:t>
            </a:r>
          </a:p>
          <a:p>
            <a:pPr marL="171450" indent="-171450">
              <a:buFont typeface="Arial" panose="020B0604020202020204" pitchFamily="34" charset="0"/>
              <a:buChar char="•"/>
            </a:pPr>
            <a:r>
              <a:rPr lang="en-AU" b="0" dirty="0">
                <a:cs typeface="Calibri"/>
              </a:rPr>
              <a:t>Highlight that ‘reasonably practicable’ is key</a:t>
            </a:r>
          </a:p>
          <a:p>
            <a:pPr marL="171450" indent="-171450">
              <a:buFont typeface="Arial" panose="020B0604020202020204" pitchFamily="34" charset="0"/>
              <a:buChar char="•"/>
            </a:pPr>
            <a:r>
              <a:rPr lang="en-AU" b="0" dirty="0">
                <a:cs typeface="Calibri"/>
              </a:rPr>
              <a:t>SafeWork Australia have a guide on what ‘reasonably practicable’ means</a:t>
            </a:r>
          </a:p>
          <a:p>
            <a:pPr marL="0" indent="0">
              <a:buFont typeface="Arial" panose="020B0604020202020204" pitchFamily="34" charset="0"/>
              <a:buNone/>
            </a:pPr>
            <a:endParaRPr lang="en-AU" b="1" dirty="0">
              <a:cs typeface="Calibri"/>
            </a:endParaRPr>
          </a:p>
          <a:p>
            <a:pPr marL="0" indent="0">
              <a:buFont typeface="Arial" panose="020B0604020202020204" pitchFamily="34" charset="0"/>
              <a:buNone/>
            </a:pPr>
            <a:endParaRPr lang="en-AU" b="1" dirty="0">
              <a:cs typeface="Calibri"/>
            </a:endParaRPr>
          </a:p>
          <a:p>
            <a:endParaRPr lang="en-AU" dirty="0"/>
          </a:p>
        </p:txBody>
      </p:sp>
      <p:sp>
        <p:nvSpPr>
          <p:cNvPr id="4" name="Slide Number Placeholder 3"/>
          <p:cNvSpPr>
            <a:spLocks noGrp="1"/>
          </p:cNvSpPr>
          <p:nvPr>
            <p:ph type="sldNum" sz="quarter" idx="5"/>
          </p:nvPr>
        </p:nvSpPr>
        <p:spPr/>
        <p:txBody>
          <a:bodyPr/>
          <a:lstStyle/>
          <a:p>
            <a:fld id="{8F303E33-DF3B-4BC1-A75E-05C36431078A}" type="slidenum">
              <a:rPr lang="en-AU" smtClean="0"/>
              <a:t>9</a:t>
            </a:fld>
            <a:endParaRPr lang="en-AU"/>
          </a:p>
        </p:txBody>
      </p:sp>
    </p:spTree>
    <p:extLst>
      <p:ext uri="{BB962C8B-B14F-4D97-AF65-F5344CB8AC3E}">
        <p14:creationId xmlns:p14="http://schemas.microsoft.com/office/powerpoint/2010/main" val="98074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800" b="1" dirty="0">
                <a:cs typeface="Calibri"/>
              </a:rPr>
              <a:t>Time – 2 mins</a:t>
            </a:r>
          </a:p>
          <a:p>
            <a:pPr marL="0" indent="0">
              <a:buFont typeface="Arial" panose="020B0604020202020204" pitchFamily="34" charset="0"/>
              <a:buNone/>
            </a:pPr>
            <a:endParaRPr lang="en-AU" sz="1800" b="1" dirty="0">
              <a:cs typeface="Calibri"/>
            </a:endParaRPr>
          </a:p>
          <a:p>
            <a:pPr marL="0" indent="0">
              <a:buFont typeface="Arial" panose="020B0604020202020204" pitchFamily="34" charset="0"/>
              <a:buNone/>
            </a:pPr>
            <a:r>
              <a:rPr lang="en-AU" sz="1800" b="1" dirty="0">
                <a:cs typeface="Calibri"/>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Simply put, in every workplace or volunteer organization different people (with individual thoughts and </a:t>
            </a:r>
            <a:r>
              <a:rPr lang="en-US" sz="1800" dirty="0" err="1">
                <a:effectLst/>
                <a:latin typeface="Calibri" panose="020F0502020204030204" pitchFamily="34" charset="0"/>
                <a:ea typeface="Calibri" panose="020F0502020204030204" pitchFamily="34" charset="0"/>
                <a:cs typeface="Arial" panose="020B0604020202020204" pitchFamily="34" charset="0"/>
              </a:rPr>
              <a:t>behaviours</a:t>
            </a:r>
            <a:r>
              <a:rPr lang="en-US" sz="1800" dirty="0">
                <a:effectLst/>
                <a:latin typeface="Calibri" panose="020F0502020204030204" pitchFamily="34" charset="0"/>
                <a:ea typeface="Calibri" panose="020F0502020204030204" pitchFamily="34" charset="0"/>
                <a:cs typeface="Arial" panose="020B0604020202020204" pitchFamily="34" charset="0"/>
              </a:rPr>
              <a:t>) interact with each other and the work environment that they are a part of. Those interactions can lead to hazards… Does that make sense?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 will give you an example of how these hazards might look in a volunteer organization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err="1">
                <a:effectLst/>
                <a:latin typeface="Calibri" panose="020F0502020204030204" pitchFamily="34" charset="0"/>
                <a:ea typeface="Calibri" panose="020F0502020204030204" pitchFamily="34" charset="0"/>
                <a:cs typeface="Arial" panose="020B0604020202020204" pitchFamily="34" charset="0"/>
              </a:rPr>
              <a:t>Glenorchy</a:t>
            </a:r>
            <a:r>
              <a:rPr lang="en-US" sz="1800" dirty="0">
                <a:effectLst/>
                <a:latin typeface="Calibri" panose="020F0502020204030204" pitchFamily="34" charset="0"/>
                <a:ea typeface="Calibri" panose="020F0502020204030204" pitchFamily="34" charset="0"/>
                <a:cs typeface="Arial" panose="020B0604020202020204" pitchFamily="34" charset="0"/>
              </a:rPr>
              <a:t> Transport Museum: high job demands (during tourist season), low social support (what if one of your volunteers calls in sick?), poor supervisor support (what if due to the amount of people coming through and lack of volunteers to help you get overwhelmed?), violence and aggression (what if due to these things your patrons start to get angry?).</a:t>
            </a:r>
          </a:p>
          <a:p>
            <a:endParaRPr lang="en-AU"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431D5-8FE2-44BA-90BD-9A3757EEFCD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03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1" dirty="0">
                <a:cs typeface="Calibri"/>
              </a:rPr>
              <a:t>Time – 2 mins</a:t>
            </a:r>
          </a:p>
          <a:p>
            <a:pPr marL="0" indent="0">
              <a:buFont typeface="Arial" panose="020B0604020202020204" pitchFamily="34" charset="0"/>
              <a:buNone/>
            </a:pPr>
            <a:endParaRPr lang="en-AU" sz="1200" b="1" dirty="0">
              <a:cs typeface="Calibri"/>
            </a:endParaRPr>
          </a:p>
          <a:p>
            <a:pPr marL="0" indent="0">
              <a:buFont typeface="Arial" panose="020B0604020202020204" pitchFamily="34" charset="0"/>
              <a:buNone/>
            </a:pPr>
            <a:r>
              <a:rPr lang="en-AU" sz="1200" b="1" dirty="0">
                <a:cs typeface="Calibri"/>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How can you identify psychosocial hazards? They are not as easy to see as a physical hazards, like a tripping hazard for example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SafeWork created these great posters to help explain what these hazards might sound like – Read some of the speech bubbles, you need to listen to what your volunteers are saying, are any of these things popping up? If so, there may be a hazard.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Your volunteers may use different terms to describe their exposure to psychosocial hazards (see page 19 of the code of practice)</a:t>
            </a:r>
          </a:p>
        </p:txBody>
      </p:sp>
      <p:sp>
        <p:nvSpPr>
          <p:cNvPr id="4" name="Slide Number Placeholder 3"/>
          <p:cNvSpPr>
            <a:spLocks noGrp="1"/>
          </p:cNvSpPr>
          <p:nvPr>
            <p:ph type="sldNum" sz="quarter" idx="5"/>
          </p:nvPr>
        </p:nvSpPr>
        <p:spPr/>
        <p:txBody>
          <a:bodyPr/>
          <a:lstStyle/>
          <a:p>
            <a:fld id="{8F303E33-DF3B-4BC1-A75E-05C36431078A}" type="slidenum">
              <a:rPr lang="en-AU" smtClean="0"/>
              <a:t>11</a:t>
            </a:fld>
            <a:endParaRPr lang="en-AU"/>
          </a:p>
        </p:txBody>
      </p:sp>
    </p:spTree>
    <p:extLst>
      <p:ext uri="{BB962C8B-B14F-4D97-AF65-F5344CB8AC3E}">
        <p14:creationId xmlns:p14="http://schemas.microsoft.com/office/powerpoint/2010/main" val="3926849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cs typeface="Calibri"/>
              </a:rPr>
              <a:t>Time: Intro: 2 mins, activity 25 minutes, 5 min debrief: Total 32 mins</a:t>
            </a:r>
          </a:p>
          <a:p>
            <a:pPr marL="0" indent="0">
              <a:buFont typeface="Arial" panose="020B0604020202020204" pitchFamily="34" charset="0"/>
              <a:buNone/>
            </a:pPr>
            <a:endParaRPr lang="en-AU" b="1"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cs typeface="Calibri"/>
              </a:rPr>
              <a:t>Facilitator notes: </a:t>
            </a:r>
          </a:p>
          <a:p>
            <a:pPr marL="0" indent="0">
              <a:buFont typeface="Arial" panose="020B0604020202020204" pitchFamily="34" charset="0"/>
              <a:buNone/>
            </a:pPr>
            <a:endParaRPr lang="en-AU" b="1" dirty="0">
              <a:cs typeface="Calibri"/>
            </a:endParaRPr>
          </a:p>
          <a:p>
            <a:pPr marL="171450" indent="-171450">
              <a:buFont typeface="Arial" panose="020B0604020202020204" pitchFamily="34" charset="0"/>
              <a:buChar char="•"/>
            </a:pPr>
            <a:r>
              <a:rPr lang="en-AU" b="0" dirty="0">
                <a:cs typeface="Calibri"/>
              </a:rPr>
              <a:t>Provide each pair/group with the a pile of </a:t>
            </a:r>
            <a:r>
              <a:rPr lang="en-AU" b="1" dirty="0">
                <a:cs typeface="Calibri"/>
              </a:rPr>
              <a:t>psychosocial hazards </a:t>
            </a:r>
            <a:r>
              <a:rPr lang="en-AU" b="0" dirty="0">
                <a:cs typeface="Calibri"/>
              </a:rPr>
              <a:t>and </a:t>
            </a:r>
            <a:r>
              <a:rPr lang="en-AU" b="1" dirty="0">
                <a:cs typeface="Calibri"/>
              </a:rPr>
              <a:t>control measure </a:t>
            </a:r>
            <a:r>
              <a:rPr lang="en-AU" b="0" dirty="0">
                <a:cs typeface="Calibri"/>
              </a:rPr>
              <a:t>cards.</a:t>
            </a:r>
          </a:p>
          <a:p>
            <a:pPr marL="171450" indent="-171450">
              <a:buFont typeface="Arial" panose="020B0604020202020204" pitchFamily="34" charset="0"/>
              <a:buChar char="•"/>
            </a:pPr>
            <a:r>
              <a:rPr lang="en-AU" b="0" dirty="0">
                <a:cs typeface="Calibri"/>
              </a:rPr>
              <a:t>Debrief the results</a:t>
            </a:r>
          </a:p>
        </p:txBody>
      </p:sp>
      <p:sp>
        <p:nvSpPr>
          <p:cNvPr id="4" name="Slide Number Placeholder 3"/>
          <p:cNvSpPr>
            <a:spLocks noGrp="1"/>
          </p:cNvSpPr>
          <p:nvPr>
            <p:ph type="sldNum" sz="quarter" idx="5"/>
          </p:nvPr>
        </p:nvSpPr>
        <p:spPr/>
        <p:txBody>
          <a:bodyPr/>
          <a:lstStyle/>
          <a:p>
            <a:fld id="{B38431D5-8FE2-44BA-90BD-9A3757EEFCD6}" type="slidenum">
              <a:rPr lang="en-AU" smtClean="0"/>
              <a:t>12</a:t>
            </a:fld>
            <a:endParaRPr lang="en-AU"/>
          </a:p>
        </p:txBody>
      </p:sp>
    </p:spTree>
    <p:extLst>
      <p:ext uri="{BB962C8B-B14F-4D97-AF65-F5344CB8AC3E}">
        <p14:creationId xmlns:p14="http://schemas.microsoft.com/office/powerpoint/2010/main" val="79354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9184-C6C6-9DA2-5478-DA2AD10D43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CB96EC4-AD7E-F9B3-E9B1-795F8237B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AF5EA39-8FDA-8E63-9AD6-83CC2759B4AE}"/>
              </a:ext>
            </a:extLst>
          </p:cNvPr>
          <p:cNvSpPr>
            <a:spLocks noGrp="1"/>
          </p:cNvSpPr>
          <p:nvPr>
            <p:ph type="dt" sz="half" idx="10"/>
          </p:nvPr>
        </p:nvSpPr>
        <p:spPr/>
        <p:txBody>
          <a:bodyPr/>
          <a:lstStyle/>
          <a:p>
            <a:fld id="{BF9D516E-8707-47AB-8500-24952FEB346E}" type="datetimeFigureOut">
              <a:rPr lang="en-AU" smtClean="0"/>
              <a:t>21/02/2023</a:t>
            </a:fld>
            <a:endParaRPr lang="en-AU"/>
          </a:p>
        </p:txBody>
      </p:sp>
      <p:sp>
        <p:nvSpPr>
          <p:cNvPr id="5" name="Footer Placeholder 4">
            <a:extLst>
              <a:ext uri="{FF2B5EF4-FFF2-40B4-BE49-F238E27FC236}">
                <a16:creationId xmlns:a16="http://schemas.microsoft.com/office/drawing/2014/main" id="{0E48E36F-04D1-3E67-81F1-9AEC0DC746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4BCCC0E-0A8E-2699-519A-AAE8D2E7371C}"/>
              </a:ext>
            </a:extLst>
          </p:cNvPr>
          <p:cNvSpPr>
            <a:spLocks noGrp="1"/>
          </p:cNvSpPr>
          <p:nvPr>
            <p:ph type="sldNum" sz="quarter" idx="12"/>
          </p:nvPr>
        </p:nvSpPr>
        <p:spPr/>
        <p:txBody>
          <a:bodyPr/>
          <a:lstStyle/>
          <a:p>
            <a:fld id="{A91043EC-CF5B-4EE6-A536-D4FB95C6A994}" type="slidenum">
              <a:rPr lang="en-AU" smtClean="0"/>
              <a:t>‹#›</a:t>
            </a:fld>
            <a:endParaRPr lang="en-AU"/>
          </a:p>
        </p:txBody>
      </p:sp>
    </p:spTree>
    <p:extLst>
      <p:ext uri="{BB962C8B-B14F-4D97-AF65-F5344CB8AC3E}">
        <p14:creationId xmlns:p14="http://schemas.microsoft.com/office/powerpoint/2010/main" val="344999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6006-312C-D3DB-1520-15AB26BE78E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A892062-53A0-FCF4-C27D-3EFF95D59B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271A88-A742-02D3-5AF3-4ED49849FB69}"/>
              </a:ext>
            </a:extLst>
          </p:cNvPr>
          <p:cNvSpPr>
            <a:spLocks noGrp="1"/>
          </p:cNvSpPr>
          <p:nvPr>
            <p:ph type="dt" sz="half" idx="10"/>
          </p:nvPr>
        </p:nvSpPr>
        <p:spPr/>
        <p:txBody>
          <a:bodyPr/>
          <a:lstStyle/>
          <a:p>
            <a:fld id="{BF9D516E-8707-47AB-8500-24952FEB346E}" type="datetimeFigureOut">
              <a:rPr lang="en-AU" smtClean="0"/>
              <a:t>21/02/2023</a:t>
            </a:fld>
            <a:endParaRPr lang="en-AU"/>
          </a:p>
        </p:txBody>
      </p:sp>
      <p:sp>
        <p:nvSpPr>
          <p:cNvPr id="5" name="Footer Placeholder 4">
            <a:extLst>
              <a:ext uri="{FF2B5EF4-FFF2-40B4-BE49-F238E27FC236}">
                <a16:creationId xmlns:a16="http://schemas.microsoft.com/office/drawing/2014/main" id="{B3FF7B24-9EB2-59CE-BEC7-D326E359AB0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D961420-EBBE-5508-70A8-5009078E4033}"/>
              </a:ext>
            </a:extLst>
          </p:cNvPr>
          <p:cNvSpPr>
            <a:spLocks noGrp="1"/>
          </p:cNvSpPr>
          <p:nvPr>
            <p:ph type="sldNum" sz="quarter" idx="12"/>
          </p:nvPr>
        </p:nvSpPr>
        <p:spPr/>
        <p:txBody>
          <a:bodyPr/>
          <a:lstStyle/>
          <a:p>
            <a:fld id="{A91043EC-CF5B-4EE6-A536-D4FB95C6A994}" type="slidenum">
              <a:rPr lang="en-AU" smtClean="0"/>
              <a:t>‹#›</a:t>
            </a:fld>
            <a:endParaRPr lang="en-AU"/>
          </a:p>
        </p:txBody>
      </p:sp>
    </p:spTree>
    <p:extLst>
      <p:ext uri="{BB962C8B-B14F-4D97-AF65-F5344CB8AC3E}">
        <p14:creationId xmlns:p14="http://schemas.microsoft.com/office/powerpoint/2010/main" val="91378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9E4ADC-CDBB-58A2-9CE8-9C71D0CF8C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6F366A4-8AD2-A0FB-4DA8-8D45A8F6B2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8B701F7-CA72-B551-6909-992F0FCD6C37}"/>
              </a:ext>
            </a:extLst>
          </p:cNvPr>
          <p:cNvSpPr>
            <a:spLocks noGrp="1"/>
          </p:cNvSpPr>
          <p:nvPr>
            <p:ph type="dt" sz="half" idx="10"/>
          </p:nvPr>
        </p:nvSpPr>
        <p:spPr/>
        <p:txBody>
          <a:bodyPr/>
          <a:lstStyle/>
          <a:p>
            <a:fld id="{BF9D516E-8707-47AB-8500-24952FEB346E}" type="datetimeFigureOut">
              <a:rPr lang="en-AU" smtClean="0"/>
              <a:t>21/02/2023</a:t>
            </a:fld>
            <a:endParaRPr lang="en-AU"/>
          </a:p>
        </p:txBody>
      </p:sp>
      <p:sp>
        <p:nvSpPr>
          <p:cNvPr id="5" name="Footer Placeholder 4">
            <a:extLst>
              <a:ext uri="{FF2B5EF4-FFF2-40B4-BE49-F238E27FC236}">
                <a16:creationId xmlns:a16="http://schemas.microsoft.com/office/drawing/2014/main" id="{4C4C1883-E0EA-A0D9-127A-52A2A657B9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956CF9-4979-81A2-F379-509B844BAFEF}"/>
              </a:ext>
            </a:extLst>
          </p:cNvPr>
          <p:cNvSpPr>
            <a:spLocks noGrp="1"/>
          </p:cNvSpPr>
          <p:nvPr>
            <p:ph type="sldNum" sz="quarter" idx="12"/>
          </p:nvPr>
        </p:nvSpPr>
        <p:spPr/>
        <p:txBody>
          <a:bodyPr/>
          <a:lstStyle/>
          <a:p>
            <a:fld id="{A91043EC-CF5B-4EE6-A536-D4FB95C6A994}" type="slidenum">
              <a:rPr lang="en-AU" smtClean="0"/>
              <a:t>‹#›</a:t>
            </a:fld>
            <a:endParaRPr lang="en-AU"/>
          </a:p>
        </p:txBody>
      </p:sp>
    </p:spTree>
    <p:extLst>
      <p:ext uri="{BB962C8B-B14F-4D97-AF65-F5344CB8AC3E}">
        <p14:creationId xmlns:p14="http://schemas.microsoft.com/office/powerpoint/2010/main" val="67350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icture">
    <p:spTree>
      <p:nvGrpSpPr>
        <p:cNvPr id="1" name=""/>
        <p:cNvGrpSpPr/>
        <p:nvPr/>
      </p:nvGrpSpPr>
      <p:grpSpPr>
        <a:xfrm>
          <a:off x="0" y="0"/>
          <a:ext cx="0" cy="0"/>
          <a:chOff x="0" y="0"/>
          <a:chExt cx="0" cy="0"/>
        </a:xfrm>
      </p:grpSpPr>
      <p:sp>
        <p:nvSpPr>
          <p:cNvPr id="23" name="Picture Placeholder 17">
            <a:extLst>
              <a:ext uri="{FF2B5EF4-FFF2-40B4-BE49-F238E27FC236}">
                <a16:creationId xmlns:a16="http://schemas.microsoft.com/office/drawing/2014/main" id="{20B811E2-3E36-6745-A42E-829FA3879ABB}"/>
              </a:ext>
            </a:extLst>
          </p:cNvPr>
          <p:cNvSpPr>
            <a:spLocks noGrp="1"/>
          </p:cNvSpPr>
          <p:nvPr>
            <p:ph type="pic" sz="quarter" idx="10" hasCustomPrompt="1"/>
          </p:nvPr>
        </p:nvSpPr>
        <p:spPr>
          <a:xfrm>
            <a:off x="4029080" y="1"/>
            <a:ext cx="8162921" cy="6861964"/>
          </a:xfrm>
          <a:custGeom>
            <a:avLst/>
            <a:gdLst>
              <a:gd name="connsiteX0" fmla="*/ 0 w 4572000"/>
              <a:gd name="connsiteY0" fmla="*/ 5143500 h 5143500"/>
              <a:gd name="connsiteX1" fmla="*/ 1143000 w 4572000"/>
              <a:gd name="connsiteY1" fmla="*/ 0 h 5143500"/>
              <a:gd name="connsiteX2" fmla="*/ 3429000 w 4572000"/>
              <a:gd name="connsiteY2" fmla="*/ 0 h 5143500"/>
              <a:gd name="connsiteX3" fmla="*/ 4572000 w 4572000"/>
              <a:gd name="connsiteY3" fmla="*/ 5143500 h 5143500"/>
              <a:gd name="connsiteX4" fmla="*/ 0 w 4572000"/>
              <a:gd name="connsiteY4" fmla="*/ 5143500 h 5143500"/>
              <a:gd name="connsiteX0" fmla="*/ 0 w 4572000"/>
              <a:gd name="connsiteY0" fmla="*/ 5143500 h 5143500"/>
              <a:gd name="connsiteX1" fmla="*/ 1143000 w 4572000"/>
              <a:gd name="connsiteY1" fmla="*/ 0 h 5143500"/>
              <a:gd name="connsiteX2" fmla="*/ 4569643 w 4572000"/>
              <a:gd name="connsiteY2" fmla="*/ 0 h 5143500"/>
              <a:gd name="connsiteX3" fmla="*/ 4572000 w 4572000"/>
              <a:gd name="connsiteY3" fmla="*/ 5143500 h 5143500"/>
              <a:gd name="connsiteX4" fmla="*/ 0 w 4572000"/>
              <a:gd name="connsiteY4" fmla="*/ 5143500 h 5143500"/>
              <a:gd name="connsiteX0" fmla="*/ 930896 w 5502896"/>
              <a:gd name="connsiteY0" fmla="*/ 5143500 h 5143500"/>
              <a:gd name="connsiteX1" fmla="*/ 0 w 5502896"/>
              <a:gd name="connsiteY1" fmla="*/ 0 h 5143500"/>
              <a:gd name="connsiteX2" fmla="*/ 5500539 w 5502896"/>
              <a:gd name="connsiteY2" fmla="*/ 0 h 5143500"/>
              <a:gd name="connsiteX3" fmla="*/ 5502896 w 5502896"/>
              <a:gd name="connsiteY3" fmla="*/ 5143500 h 5143500"/>
              <a:gd name="connsiteX4" fmla="*/ 930896 w 5502896"/>
              <a:gd name="connsiteY4" fmla="*/ 5143500 h 5143500"/>
              <a:gd name="connsiteX0" fmla="*/ 1703894 w 5502896"/>
              <a:gd name="connsiteY0" fmla="*/ 5143500 h 5143500"/>
              <a:gd name="connsiteX1" fmla="*/ 0 w 5502896"/>
              <a:gd name="connsiteY1" fmla="*/ 0 h 5143500"/>
              <a:gd name="connsiteX2" fmla="*/ 5500539 w 5502896"/>
              <a:gd name="connsiteY2" fmla="*/ 0 h 5143500"/>
              <a:gd name="connsiteX3" fmla="*/ 5502896 w 5502896"/>
              <a:gd name="connsiteY3" fmla="*/ 5143500 h 5143500"/>
              <a:gd name="connsiteX4" fmla="*/ 1703894 w 5502896"/>
              <a:gd name="connsiteY4" fmla="*/ 5143500 h 5143500"/>
              <a:gd name="connsiteX0" fmla="*/ 2354344 w 5502896"/>
              <a:gd name="connsiteY0" fmla="*/ 5143500 h 5143500"/>
              <a:gd name="connsiteX1" fmla="*/ 0 w 5502896"/>
              <a:gd name="connsiteY1" fmla="*/ 0 h 5143500"/>
              <a:gd name="connsiteX2" fmla="*/ 5500539 w 5502896"/>
              <a:gd name="connsiteY2" fmla="*/ 0 h 5143500"/>
              <a:gd name="connsiteX3" fmla="*/ 5502896 w 5502896"/>
              <a:gd name="connsiteY3" fmla="*/ 5143500 h 5143500"/>
              <a:gd name="connsiteX4" fmla="*/ 2354344 w 5502896"/>
              <a:gd name="connsiteY4" fmla="*/ 5143500 h 5143500"/>
              <a:gd name="connsiteX0" fmla="*/ 3560975 w 5502896"/>
              <a:gd name="connsiteY0" fmla="*/ 5143500 h 5143500"/>
              <a:gd name="connsiteX1" fmla="*/ 0 w 5502896"/>
              <a:gd name="connsiteY1" fmla="*/ 0 h 5143500"/>
              <a:gd name="connsiteX2" fmla="*/ 5500539 w 5502896"/>
              <a:gd name="connsiteY2" fmla="*/ 0 h 5143500"/>
              <a:gd name="connsiteX3" fmla="*/ 5502896 w 5502896"/>
              <a:gd name="connsiteY3" fmla="*/ 5143500 h 5143500"/>
              <a:gd name="connsiteX4" fmla="*/ 3560975 w 5502896"/>
              <a:gd name="connsiteY4" fmla="*/ 5143500 h 5143500"/>
              <a:gd name="connsiteX0" fmla="*/ 4060437 w 6002358"/>
              <a:gd name="connsiteY0" fmla="*/ 5143500 h 5143500"/>
              <a:gd name="connsiteX1" fmla="*/ 0 w 6002358"/>
              <a:gd name="connsiteY1" fmla="*/ 0 h 5143500"/>
              <a:gd name="connsiteX2" fmla="*/ 6000001 w 6002358"/>
              <a:gd name="connsiteY2" fmla="*/ 0 h 5143500"/>
              <a:gd name="connsiteX3" fmla="*/ 6002358 w 6002358"/>
              <a:gd name="connsiteY3" fmla="*/ 5143500 h 5143500"/>
              <a:gd name="connsiteX4" fmla="*/ 4060437 w 6002358"/>
              <a:gd name="connsiteY4" fmla="*/ 5143500 h 5143500"/>
              <a:gd name="connsiteX0" fmla="*/ 3122984 w 6002358"/>
              <a:gd name="connsiteY0" fmla="*/ 5151184 h 5151184"/>
              <a:gd name="connsiteX1" fmla="*/ 0 w 6002358"/>
              <a:gd name="connsiteY1" fmla="*/ 0 h 5151184"/>
              <a:gd name="connsiteX2" fmla="*/ 6000001 w 6002358"/>
              <a:gd name="connsiteY2" fmla="*/ 0 h 5151184"/>
              <a:gd name="connsiteX3" fmla="*/ 6002358 w 6002358"/>
              <a:gd name="connsiteY3" fmla="*/ 5143500 h 5151184"/>
              <a:gd name="connsiteX4" fmla="*/ 3122984 w 6002358"/>
              <a:gd name="connsiteY4" fmla="*/ 5151184 h 5151184"/>
              <a:gd name="connsiteX0" fmla="*/ 3361189 w 6002358"/>
              <a:gd name="connsiteY0" fmla="*/ 5151184 h 5151184"/>
              <a:gd name="connsiteX1" fmla="*/ 0 w 6002358"/>
              <a:gd name="connsiteY1" fmla="*/ 0 h 5151184"/>
              <a:gd name="connsiteX2" fmla="*/ 6000001 w 6002358"/>
              <a:gd name="connsiteY2" fmla="*/ 0 h 5151184"/>
              <a:gd name="connsiteX3" fmla="*/ 6002358 w 6002358"/>
              <a:gd name="connsiteY3" fmla="*/ 5143500 h 5151184"/>
              <a:gd name="connsiteX4" fmla="*/ 3361189 w 6002358"/>
              <a:gd name="connsiteY4" fmla="*/ 5151184 h 5151184"/>
              <a:gd name="connsiteX0" fmla="*/ 3822231 w 6463400"/>
              <a:gd name="connsiteY0" fmla="*/ 5151184 h 5151184"/>
              <a:gd name="connsiteX1" fmla="*/ 0 w 6463400"/>
              <a:gd name="connsiteY1" fmla="*/ 0 h 5151184"/>
              <a:gd name="connsiteX2" fmla="*/ 6461043 w 6463400"/>
              <a:gd name="connsiteY2" fmla="*/ 0 h 5151184"/>
              <a:gd name="connsiteX3" fmla="*/ 6463400 w 6463400"/>
              <a:gd name="connsiteY3" fmla="*/ 5143500 h 5151184"/>
              <a:gd name="connsiteX4" fmla="*/ 3822231 w 6463400"/>
              <a:gd name="connsiteY4" fmla="*/ 5151184 h 5151184"/>
              <a:gd name="connsiteX0" fmla="*/ 4452322 w 6463400"/>
              <a:gd name="connsiteY0" fmla="*/ 5143500 h 5143500"/>
              <a:gd name="connsiteX1" fmla="*/ 0 w 6463400"/>
              <a:gd name="connsiteY1" fmla="*/ 0 h 5143500"/>
              <a:gd name="connsiteX2" fmla="*/ 6461043 w 6463400"/>
              <a:gd name="connsiteY2" fmla="*/ 0 h 5143500"/>
              <a:gd name="connsiteX3" fmla="*/ 6463400 w 6463400"/>
              <a:gd name="connsiteY3" fmla="*/ 5143500 h 5143500"/>
              <a:gd name="connsiteX4" fmla="*/ 4452322 w 6463400"/>
              <a:gd name="connsiteY4" fmla="*/ 5143500 h 5143500"/>
              <a:gd name="connsiteX0" fmla="*/ 3776127 w 5787205"/>
              <a:gd name="connsiteY0" fmla="*/ 5143500 h 5143500"/>
              <a:gd name="connsiteX1" fmla="*/ 0 w 5787205"/>
              <a:gd name="connsiteY1" fmla="*/ 0 h 5143500"/>
              <a:gd name="connsiteX2" fmla="*/ 5784848 w 5787205"/>
              <a:gd name="connsiteY2" fmla="*/ 0 h 5143500"/>
              <a:gd name="connsiteX3" fmla="*/ 5787205 w 5787205"/>
              <a:gd name="connsiteY3" fmla="*/ 5143500 h 5143500"/>
              <a:gd name="connsiteX4" fmla="*/ 3776127 w 5787205"/>
              <a:gd name="connsiteY4" fmla="*/ 5143500 h 5143500"/>
              <a:gd name="connsiteX0" fmla="*/ 4698211 w 5787205"/>
              <a:gd name="connsiteY0" fmla="*/ 5128132 h 5143500"/>
              <a:gd name="connsiteX1" fmla="*/ 0 w 5787205"/>
              <a:gd name="connsiteY1" fmla="*/ 0 h 5143500"/>
              <a:gd name="connsiteX2" fmla="*/ 5784848 w 5787205"/>
              <a:gd name="connsiteY2" fmla="*/ 0 h 5143500"/>
              <a:gd name="connsiteX3" fmla="*/ 5787205 w 5787205"/>
              <a:gd name="connsiteY3" fmla="*/ 5143500 h 5143500"/>
              <a:gd name="connsiteX4" fmla="*/ 4698211 w 5787205"/>
              <a:gd name="connsiteY4" fmla="*/ 5128132 h 5143500"/>
              <a:gd name="connsiteX0" fmla="*/ 5305250 w 6394244"/>
              <a:gd name="connsiteY0" fmla="*/ 5128132 h 5143500"/>
              <a:gd name="connsiteX1" fmla="*/ 0 w 6394244"/>
              <a:gd name="connsiteY1" fmla="*/ 7684 h 5143500"/>
              <a:gd name="connsiteX2" fmla="*/ 6391887 w 6394244"/>
              <a:gd name="connsiteY2" fmla="*/ 0 h 5143500"/>
              <a:gd name="connsiteX3" fmla="*/ 6394244 w 6394244"/>
              <a:gd name="connsiteY3" fmla="*/ 5143500 h 5143500"/>
              <a:gd name="connsiteX4" fmla="*/ 5305250 w 6394244"/>
              <a:gd name="connsiteY4" fmla="*/ 5128132 h 5143500"/>
              <a:gd name="connsiteX0" fmla="*/ 4767368 w 6394244"/>
              <a:gd name="connsiteY0" fmla="*/ 5189605 h 5189605"/>
              <a:gd name="connsiteX1" fmla="*/ 0 w 6394244"/>
              <a:gd name="connsiteY1" fmla="*/ 7684 h 5189605"/>
              <a:gd name="connsiteX2" fmla="*/ 6391887 w 6394244"/>
              <a:gd name="connsiteY2" fmla="*/ 0 h 5189605"/>
              <a:gd name="connsiteX3" fmla="*/ 6394244 w 6394244"/>
              <a:gd name="connsiteY3" fmla="*/ 5143500 h 5189605"/>
              <a:gd name="connsiteX4" fmla="*/ 4767368 w 6394244"/>
              <a:gd name="connsiteY4" fmla="*/ 5189605 h 5189605"/>
              <a:gd name="connsiteX0" fmla="*/ 4758742 w 6394244"/>
              <a:gd name="connsiteY0" fmla="*/ 5146473 h 5146473"/>
              <a:gd name="connsiteX1" fmla="*/ 0 w 6394244"/>
              <a:gd name="connsiteY1" fmla="*/ 7684 h 5146473"/>
              <a:gd name="connsiteX2" fmla="*/ 6391887 w 6394244"/>
              <a:gd name="connsiteY2" fmla="*/ 0 h 5146473"/>
              <a:gd name="connsiteX3" fmla="*/ 6394244 w 6394244"/>
              <a:gd name="connsiteY3" fmla="*/ 5143500 h 5146473"/>
              <a:gd name="connsiteX4" fmla="*/ 4758742 w 6394244"/>
              <a:gd name="connsiteY4" fmla="*/ 5146473 h 5146473"/>
              <a:gd name="connsiteX0" fmla="*/ 4763431 w 6394244"/>
              <a:gd name="connsiteY0" fmla="*/ 5146473 h 5146473"/>
              <a:gd name="connsiteX1" fmla="*/ 0 w 6394244"/>
              <a:gd name="connsiteY1" fmla="*/ 7684 h 5146473"/>
              <a:gd name="connsiteX2" fmla="*/ 6391887 w 6394244"/>
              <a:gd name="connsiteY2" fmla="*/ 0 h 5146473"/>
              <a:gd name="connsiteX3" fmla="*/ 6394244 w 6394244"/>
              <a:gd name="connsiteY3" fmla="*/ 5143500 h 5146473"/>
              <a:gd name="connsiteX4" fmla="*/ 4763431 w 6394244"/>
              <a:gd name="connsiteY4" fmla="*/ 5146473 h 5146473"/>
              <a:gd name="connsiteX0" fmla="*/ 4763431 w 6394244"/>
              <a:gd name="connsiteY0" fmla="*/ 5138789 h 5138789"/>
              <a:gd name="connsiteX1" fmla="*/ 0 w 6394244"/>
              <a:gd name="connsiteY1" fmla="*/ 0 h 5138789"/>
              <a:gd name="connsiteX2" fmla="*/ 5772211 w 6394244"/>
              <a:gd name="connsiteY2" fmla="*/ 30101 h 5138789"/>
              <a:gd name="connsiteX3" fmla="*/ 6394244 w 6394244"/>
              <a:gd name="connsiteY3" fmla="*/ 5135816 h 5138789"/>
              <a:gd name="connsiteX4" fmla="*/ 4763431 w 6394244"/>
              <a:gd name="connsiteY4" fmla="*/ 5138789 h 5138789"/>
              <a:gd name="connsiteX0" fmla="*/ 4763431 w 6394244"/>
              <a:gd name="connsiteY0" fmla="*/ 5146473 h 5146473"/>
              <a:gd name="connsiteX1" fmla="*/ 0 w 6394244"/>
              <a:gd name="connsiteY1" fmla="*/ 7684 h 5146473"/>
              <a:gd name="connsiteX2" fmla="*/ 6119834 w 6394244"/>
              <a:gd name="connsiteY2" fmla="*/ 0 h 5146473"/>
              <a:gd name="connsiteX3" fmla="*/ 6394244 w 6394244"/>
              <a:gd name="connsiteY3" fmla="*/ 5143500 h 5146473"/>
              <a:gd name="connsiteX4" fmla="*/ 4763431 w 6394244"/>
              <a:gd name="connsiteY4" fmla="*/ 5146473 h 5146473"/>
              <a:gd name="connsiteX0" fmla="*/ 4763431 w 6122191"/>
              <a:gd name="connsiteY0" fmla="*/ 5146473 h 5146473"/>
              <a:gd name="connsiteX1" fmla="*/ 0 w 6122191"/>
              <a:gd name="connsiteY1" fmla="*/ 7684 h 5146473"/>
              <a:gd name="connsiteX2" fmla="*/ 6119834 w 6122191"/>
              <a:gd name="connsiteY2" fmla="*/ 0 h 5146473"/>
              <a:gd name="connsiteX3" fmla="*/ 6122191 w 6122191"/>
              <a:gd name="connsiteY3" fmla="*/ 5135943 h 5146473"/>
              <a:gd name="connsiteX4" fmla="*/ 4763431 w 6122191"/>
              <a:gd name="connsiteY4" fmla="*/ 5146473 h 5146473"/>
              <a:gd name="connsiteX0" fmla="*/ 4763431 w 6837089"/>
              <a:gd name="connsiteY0" fmla="*/ 5146473 h 5146473"/>
              <a:gd name="connsiteX1" fmla="*/ 0 w 6837089"/>
              <a:gd name="connsiteY1" fmla="*/ 7684 h 5146473"/>
              <a:gd name="connsiteX2" fmla="*/ 6119834 w 6837089"/>
              <a:gd name="connsiteY2" fmla="*/ 0 h 5146473"/>
              <a:gd name="connsiteX3" fmla="*/ 6122191 w 6837089"/>
              <a:gd name="connsiteY3" fmla="*/ 5135943 h 5146473"/>
              <a:gd name="connsiteX4" fmla="*/ 4763431 w 6837089"/>
              <a:gd name="connsiteY4" fmla="*/ 5146473 h 5146473"/>
              <a:gd name="connsiteX0" fmla="*/ 4763431 w 6573678"/>
              <a:gd name="connsiteY0" fmla="*/ 5146473 h 5146473"/>
              <a:gd name="connsiteX1" fmla="*/ 0 w 6573678"/>
              <a:gd name="connsiteY1" fmla="*/ 7684 h 5146473"/>
              <a:gd name="connsiteX2" fmla="*/ 6119834 w 6573678"/>
              <a:gd name="connsiteY2" fmla="*/ 0 h 5146473"/>
              <a:gd name="connsiteX3" fmla="*/ 6122191 w 6573678"/>
              <a:gd name="connsiteY3" fmla="*/ 5135943 h 5146473"/>
              <a:gd name="connsiteX4" fmla="*/ 4763431 w 6573678"/>
              <a:gd name="connsiteY4" fmla="*/ 5146473 h 5146473"/>
              <a:gd name="connsiteX0" fmla="*/ 4763431 w 6122191"/>
              <a:gd name="connsiteY0" fmla="*/ 5146473 h 5146473"/>
              <a:gd name="connsiteX1" fmla="*/ 0 w 6122191"/>
              <a:gd name="connsiteY1" fmla="*/ 7684 h 5146473"/>
              <a:gd name="connsiteX2" fmla="*/ 6119834 w 6122191"/>
              <a:gd name="connsiteY2" fmla="*/ 0 h 5146473"/>
              <a:gd name="connsiteX3" fmla="*/ 6122191 w 6122191"/>
              <a:gd name="connsiteY3" fmla="*/ 5135943 h 5146473"/>
              <a:gd name="connsiteX4" fmla="*/ 4763431 w 6122191"/>
              <a:gd name="connsiteY4" fmla="*/ 5146473 h 5146473"/>
              <a:gd name="connsiteX0" fmla="*/ 4763431 w 6122191"/>
              <a:gd name="connsiteY0" fmla="*/ 5146473 h 5146473"/>
              <a:gd name="connsiteX1" fmla="*/ 0 w 6122191"/>
              <a:gd name="connsiteY1" fmla="*/ 7684 h 5146473"/>
              <a:gd name="connsiteX2" fmla="*/ 6119834 w 6122191"/>
              <a:gd name="connsiteY2" fmla="*/ 0 h 5146473"/>
              <a:gd name="connsiteX3" fmla="*/ 6122191 w 6122191"/>
              <a:gd name="connsiteY3" fmla="*/ 5146179 h 5146473"/>
              <a:gd name="connsiteX4" fmla="*/ 4763431 w 6122191"/>
              <a:gd name="connsiteY4" fmla="*/ 5146473 h 5146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191" h="5146473">
                <a:moveTo>
                  <a:pt x="4763431" y="5146473"/>
                </a:moveTo>
                <a:lnTo>
                  <a:pt x="0" y="7684"/>
                </a:lnTo>
                <a:lnTo>
                  <a:pt x="6119834" y="0"/>
                </a:lnTo>
                <a:cubicBezTo>
                  <a:pt x="6121012" y="2567971"/>
                  <a:pt x="6121012" y="2578207"/>
                  <a:pt x="6122191" y="5146179"/>
                </a:cubicBezTo>
                <a:lnTo>
                  <a:pt x="4763431" y="5146473"/>
                </a:lnTo>
                <a:close/>
              </a:path>
            </a:pathLst>
          </a:custGeom>
          <a:pattFill prst="pct20">
            <a:fgClr>
              <a:srgbClr val="E1D0C6"/>
            </a:fgClr>
            <a:bgClr>
              <a:schemeClr val="bg1"/>
            </a:bgClr>
          </a:pattFill>
        </p:spPr>
        <p:txBody>
          <a:bodyPr anchor="ctr"/>
          <a:lstStyle>
            <a:lvl1pPr marL="0" indent="0" algn="ctr">
              <a:buNone/>
              <a:defRPr/>
            </a:lvl1pPr>
          </a:lstStyle>
          <a:p>
            <a:r>
              <a:rPr lang="en-US"/>
              <a:t>&lt;Add picture&gt;</a:t>
            </a:r>
          </a:p>
        </p:txBody>
      </p:sp>
      <p:sp>
        <p:nvSpPr>
          <p:cNvPr id="3" name="Subtitle 2"/>
          <p:cNvSpPr>
            <a:spLocks noGrp="1"/>
          </p:cNvSpPr>
          <p:nvPr>
            <p:ph type="subTitle" idx="1" hasCustomPrompt="1"/>
          </p:nvPr>
        </p:nvSpPr>
        <p:spPr>
          <a:xfrm>
            <a:off x="902755" y="5149944"/>
            <a:ext cx="5386384" cy="695989"/>
          </a:xfrm>
          <a:prstGeom prst="rect">
            <a:avLst/>
          </a:prstGeom>
        </p:spPr>
        <p:txBody>
          <a:bodyPr/>
          <a:lstStyle>
            <a:lvl1pPr marL="0" indent="0" algn="l">
              <a:buNone/>
              <a:defRPr sz="2133">
                <a:latin typeface="Montserrat"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&lt;</a:t>
            </a:r>
            <a:r>
              <a:rPr lang="en-US" sz="2133">
                <a:solidFill>
                  <a:schemeClr val="tx1"/>
                </a:solidFill>
                <a:cs typeface="Arial"/>
              </a:rPr>
              <a:t>College/Division/Forum Name</a:t>
            </a:r>
            <a:r>
              <a:rPr lang="en-GB"/>
              <a:t>&gt;</a:t>
            </a:r>
            <a:endParaRPr lang="en-US"/>
          </a:p>
        </p:txBody>
      </p:sp>
      <p:sp>
        <p:nvSpPr>
          <p:cNvPr id="17" name="Text Placeholder 16">
            <a:extLst>
              <a:ext uri="{FF2B5EF4-FFF2-40B4-BE49-F238E27FC236}">
                <a16:creationId xmlns:a16="http://schemas.microsoft.com/office/drawing/2014/main" id="{D5891005-9AF7-DB4A-A9AE-E329F9536B8C}"/>
              </a:ext>
            </a:extLst>
          </p:cNvPr>
          <p:cNvSpPr>
            <a:spLocks noGrp="1"/>
          </p:cNvSpPr>
          <p:nvPr>
            <p:ph type="body" sz="quarter" idx="15" hasCustomPrompt="1"/>
          </p:nvPr>
        </p:nvSpPr>
        <p:spPr>
          <a:xfrm>
            <a:off x="902755" y="5927877"/>
            <a:ext cx="5386384" cy="314416"/>
          </a:xfrm>
          <a:prstGeom prst="rect">
            <a:avLst/>
          </a:prstGeom>
        </p:spPr>
        <p:txBody>
          <a:bodyPr/>
          <a:lstStyle>
            <a:lvl1pPr marL="0" indent="0">
              <a:buFont typeface="Arial" panose="020B0604020202020204" pitchFamily="34" charset="0"/>
              <a:buNone/>
              <a:defRPr>
                <a:latin typeface="Montserrat" pitchFamily="2" charset="77"/>
              </a:defRPr>
            </a:lvl1pPr>
          </a:lstStyle>
          <a:p>
            <a:pPr lvl="0"/>
            <a:r>
              <a:rPr lang="en-GB"/>
              <a:t>&lt;Date&gt;</a:t>
            </a:r>
            <a:endParaRPr lang="en-AU"/>
          </a:p>
        </p:txBody>
      </p:sp>
      <p:sp>
        <p:nvSpPr>
          <p:cNvPr id="14" name="Text Placeholder 23">
            <a:extLst>
              <a:ext uri="{FF2B5EF4-FFF2-40B4-BE49-F238E27FC236}">
                <a16:creationId xmlns:a16="http://schemas.microsoft.com/office/drawing/2014/main" id="{761E87C6-6AE8-B94D-8E00-6DFCB5521579}"/>
              </a:ext>
            </a:extLst>
          </p:cNvPr>
          <p:cNvSpPr>
            <a:spLocks noGrp="1"/>
          </p:cNvSpPr>
          <p:nvPr>
            <p:ph type="body" sz="quarter" idx="14" hasCustomPrompt="1"/>
          </p:nvPr>
        </p:nvSpPr>
        <p:spPr>
          <a:xfrm flipH="1">
            <a:off x="8998857" y="3984704"/>
            <a:ext cx="3193139" cy="2873297"/>
          </a:xfrm>
          <a:prstGeom prst="rtTriangle">
            <a:avLst/>
          </a:prstGeom>
          <a:solidFill>
            <a:srgbClr val="E1D0C6"/>
          </a:solidFill>
        </p:spPr>
        <p:txBody>
          <a:bodyPr/>
          <a:lstStyle>
            <a:lvl1pPr>
              <a:defRPr>
                <a:solidFill>
                  <a:schemeClr val="tx1">
                    <a:alpha val="0"/>
                  </a:schemeClr>
                </a:solidFill>
              </a:defRPr>
            </a:lvl1pPr>
          </a:lstStyle>
          <a:p>
            <a:pPr lvl="0"/>
            <a:r>
              <a:rPr lang="en-GB"/>
              <a:t> </a:t>
            </a:r>
            <a:endParaRPr lang="en-US"/>
          </a:p>
        </p:txBody>
      </p:sp>
      <p:sp>
        <p:nvSpPr>
          <p:cNvPr id="4" name="Title 3">
            <a:extLst>
              <a:ext uri="{FF2B5EF4-FFF2-40B4-BE49-F238E27FC236}">
                <a16:creationId xmlns:a16="http://schemas.microsoft.com/office/drawing/2014/main" id="{70C10FE4-C64A-C04E-0293-339D90BD73B6}"/>
              </a:ext>
            </a:extLst>
          </p:cNvPr>
          <p:cNvSpPr>
            <a:spLocks noGrp="1"/>
          </p:cNvSpPr>
          <p:nvPr>
            <p:ph type="title"/>
          </p:nvPr>
        </p:nvSpPr>
        <p:spPr>
          <a:xfrm>
            <a:off x="143584" y="181311"/>
            <a:ext cx="11887200" cy="649407"/>
          </a:xfrm>
        </p:spPr>
        <p:txBody>
          <a:bodyPr/>
          <a:lstStyle/>
          <a:p>
            <a:r>
              <a:rPr lang="en-US"/>
              <a:t>Click to edit Master title style</a:t>
            </a:r>
          </a:p>
        </p:txBody>
      </p:sp>
      <p:sp>
        <p:nvSpPr>
          <p:cNvPr id="8" name="Date Placeholder 7">
            <a:extLst>
              <a:ext uri="{FF2B5EF4-FFF2-40B4-BE49-F238E27FC236}">
                <a16:creationId xmlns:a16="http://schemas.microsoft.com/office/drawing/2014/main" id="{ADE2768F-1AA9-5314-4F15-468C949B7B62}"/>
              </a:ext>
            </a:extLst>
          </p:cNvPr>
          <p:cNvSpPr>
            <a:spLocks noGrp="1"/>
          </p:cNvSpPr>
          <p:nvPr>
            <p:ph type="dt" sz="half" idx="16"/>
          </p:nvPr>
        </p:nvSpPr>
        <p:spPr/>
        <p:txBody>
          <a:bodyPr/>
          <a:lstStyle/>
          <a:p>
            <a:fld id="{89240302-EFD1-4B21-921E-72B41FA1FD67}" type="datetime1">
              <a:rPr lang="en-AU" smtClean="0"/>
              <a:t>21/02/2023</a:t>
            </a:fld>
            <a:endParaRPr lang="en-AU"/>
          </a:p>
        </p:txBody>
      </p:sp>
      <p:sp>
        <p:nvSpPr>
          <p:cNvPr id="10" name="Footer Placeholder 9">
            <a:extLst>
              <a:ext uri="{FF2B5EF4-FFF2-40B4-BE49-F238E27FC236}">
                <a16:creationId xmlns:a16="http://schemas.microsoft.com/office/drawing/2014/main" id="{9D29D73A-DE73-A36F-8487-4A280190E23A}"/>
              </a:ext>
            </a:extLst>
          </p:cNvPr>
          <p:cNvSpPr>
            <a:spLocks noGrp="1"/>
          </p:cNvSpPr>
          <p:nvPr>
            <p:ph type="ftr" sz="quarter" idx="17"/>
          </p:nvPr>
        </p:nvSpPr>
        <p:spPr/>
        <p:txBody>
          <a:bodyPr/>
          <a:lstStyle/>
          <a:p>
            <a:endParaRPr lang="en-AU"/>
          </a:p>
        </p:txBody>
      </p:sp>
      <p:sp>
        <p:nvSpPr>
          <p:cNvPr id="11" name="Slide Number Placeholder 10">
            <a:extLst>
              <a:ext uri="{FF2B5EF4-FFF2-40B4-BE49-F238E27FC236}">
                <a16:creationId xmlns:a16="http://schemas.microsoft.com/office/drawing/2014/main" id="{1F6BA91C-828A-3D0D-8817-AA80895D8875}"/>
              </a:ext>
            </a:extLst>
          </p:cNvPr>
          <p:cNvSpPr>
            <a:spLocks noGrp="1"/>
          </p:cNvSpPr>
          <p:nvPr>
            <p:ph type="sldNum" sz="quarter" idx="18"/>
          </p:nvPr>
        </p:nvSpPr>
        <p:spPr/>
        <p:txBody>
          <a:bodyPr/>
          <a:lstStyle/>
          <a:p>
            <a:fld id="{637F1898-EC4E-5143-A11B-97469EC78C6E}" type="slidenum">
              <a:rPr lang="en-AU" smtClean="0"/>
              <a:pPr/>
              <a:t>‹#›</a:t>
            </a:fld>
            <a:endParaRPr lang="en-AU"/>
          </a:p>
        </p:txBody>
      </p:sp>
    </p:spTree>
    <p:extLst>
      <p:ext uri="{BB962C8B-B14F-4D97-AF65-F5344CB8AC3E}">
        <p14:creationId xmlns:p14="http://schemas.microsoft.com/office/powerpoint/2010/main" val="125454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ckn of Countr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A8893C-1475-1D4C-8337-2FA1AAA00B22}"/>
              </a:ext>
            </a:extLst>
          </p:cNvPr>
          <p:cNvPicPr>
            <a:picLocks noChangeAspect="1"/>
          </p:cNvPicPr>
          <p:nvPr userDrawn="1"/>
        </p:nvPicPr>
        <p:blipFill rotWithShape="1">
          <a:blip r:embed="rId2"/>
          <a:srcRect l="8308" t="214" r="1"/>
          <a:stretch/>
        </p:blipFill>
        <p:spPr>
          <a:xfrm>
            <a:off x="1013183" y="0"/>
            <a:ext cx="11178819" cy="6858000"/>
          </a:xfrm>
          <a:prstGeom prst="snip1Rect">
            <a:avLst>
              <a:gd name="adj" fmla="val 0"/>
            </a:avLst>
          </a:prstGeom>
        </p:spPr>
      </p:pic>
      <p:sp>
        <p:nvSpPr>
          <p:cNvPr id="17" name="Rectangle 8">
            <a:extLst>
              <a:ext uri="{FF2B5EF4-FFF2-40B4-BE49-F238E27FC236}">
                <a16:creationId xmlns:a16="http://schemas.microsoft.com/office/drawing/2014/main" id="{29FA2925-9AD4-4043-AB5E-D22B6A26A69D}"/>
              </a:ext>
            </a:extLst>
          </p:cNvPr>
          <p:cNvSpPr/>
          <p:nvPr userDrawn="1"/>
        </p:nvSpPr>
        <p:spPr>
          <a:xfrm>
            <a:off x="-5" y="12570"/>
            <a:ext cx="7305324" cy="6845431"/>
          </a:xfrm>
          <a:custGeom>
            <a:avLst/>
            <a:gdLst>
              <a:gd name="connsiteX0" fmla="*/ 0 w 5420412"/>
              <a:gd name="connsiteY0" fmla="*/ 0 h 5143500"/>
              <a:gd name="connsiteX1" fmla="*/ 5420412 w 5420412"/>
              <a:gd name="connsiteY1" fmla="*/ 0 h 5143500"/>
              <a:gd name="connsiteX2" fmla="*/ 5420412 w 5420412"/>
              <a:gd name="connsiteY2" fmla="*/ 5143500 h 5143500"/>
              <a:gd name="connsiteX3" fmla="*/ 0 w 5420412"/>
              <a:gd name="connsiteY3" fmla="*/ 5143500 h 5143500"/>
              <a:gd name="connsiteX4" fmla="*/ 0 w 5420412"/>
              <a:gd name="connsiteY4" fmla="*/ 0 h 5143500"/>
              <a:gd name="connsiteX0" fmla="*/ 0 w 5420412"/>
              <a:gd name="connsiteY0" fmla="*/ 0 h 5143500"/>
              <a:gd name="connsiteX1" fmla="*/ 3139125 w 5420412"/>
              <a:gd name="connsiteY1" fmla="*/ 0 h 5143500"/>
              <a:gd name="connsiteX2" fmla="*/ 5420412 w 5420412"/>
              <a:gd name="connsiteY2" fmla="*/ 5143500 h 5143500"/>
              <a:gd name="connsiteX3" fmla="*/ 0 w 5420412"/>
              <a:gd name="connsiteY3" fmla="*/ 5143500 h 5143500"/>
              <a:gd name="connsiteX4" fmla="*/ 0 w 5420412"/>
              <a:gd name="connsiteY4" fmla="*/ 0 h 5143500"/>
              <a:gd name="connsiteX0" fmla="*/ 0 w 5420412"/>
              <a:gd name="connsiteY0" fmla="*/ 0 h 5143500"/>
              <a:gd name="connsiteX1" fmla="*/ 2686638 w 5420412"/>
              <a:gd name="connsiteY1" fmla="*/ 0 h 5143500"/>
              <a:gd name="connsiteX2" fmla="*/ 5420412 w 5420412"/>
              <a:gd name="connsiteY2" fmla="*/ 5143500 h 5143500"/>
              <a:gd name="connsiteX3" fmla="*/ 0 w 5420412"/>
              <a:gd name="connsiteY3" fmla="*/ 5143500 h 5143500"/>
              <a:gd name="connsiteX4" fmla="*/ 0 w 5420412"/>
              <a:gd name="connsiteY4" fmla="*/ 0 h 5143500"/>
              <a:gd name="connsiteX0" fmla="*/ 0 w 4760536"/>
              <a:gd name="connsiteY0" fmla="*/ 0 h 5143500"/>
              <a:gd name="connsiteX1" fmla="*/ 2686638 w 4760536"/>
              <a:gd name="connsiteY1" fmla="*/ 0 h 5143500"/>
              <a:gd name="connsiteX2" fmla="*/ 4760536 w 4760536"/>
              <a:gd name="connsiteY2" fmla="*/ 5143500 h 5143500"/>
              <a:gd name="connsiteX3" fmla="*/ 0 w 4760536"/>
              <a:gd name="connsiteY3" fmla="*/ 5143500 h 5143500"/>
              <a:gd name="connsiteX4" fmla="*/ 0 w 4760536"/>
              <a:gd name="connsiteY4" fmla="*/ 0 h 5143500"/>
              <a:gd name="connsiteX0" fmla="*/ 0 w 4760536"/>
              <a:gd name="connsiteY0" fmla="*/ 0 h 5143500"/>
              <a:gd name="connsiteX1" fmla="*/ 2064469 w 4760536"/>
              <a:gd name="connsiteY1" fmla="*/ 9427 h 5143500"/>
              <a:gd name="connsiteX2" fmla="*/ 4760536 w 4760536"/>
              <a:gd name="connsiteY2" fmla="*/ 5143500 h 5143500"/>
              <a:gd name="connsiteX3" fmla="*/ 0 w 4760536"/>
              <a:gd name="connsiteY3" fmla="*/ 5143500 h 5143500"/>
              <a:gd name="connsiteX4" fmla="*/ 0 w 4760536"/>
              <a:gd name="connsiteY4" fmla="*/ 0 h 5143500"/>
              <a:gd name="connsiteX0" fmla="*/ 0 w 4760536"/>
              <a:gd name="connsiteY0" fmla="*/ 9234 h 5134073"/>
              <a:gd name="connsiteX1" fmla="*/ 2064469 w 4760536"/>
              <a:gd name="connsiteY1" fmla="*/ 0 h 5134073"/>
              <a:gd name="connsiteX2" fmla="*/ 4760536 w 4760536"/>
              <a:gd name="connsiteY2" fmla="*/ 5134073 h 5134073"/>
              <a:gd name="connsiteX3" fmla="*/ 0 w 4760536"/>
              <a:gd name="connsiteY3" fmla="*/ 5134073 h 5134073"/>
              <a:gd name="connsiteX4" fmla="*/ 0 w 4760536"/>
              <a:gd name="connsiteY4" fmla="*/ 9234 h 5134073"/>
              <a:gd name="connsiteX0" fmla="*/ 0 w 4760536"/>
              <a:gd name="connsiteY0" fmla="*/ 9234 h 5134073"/>
              <a:gd name="connsiteX1" fmla="*/ 795505 w 4760536"/>
              <a:gd name="connsiteY1" fmla="*/ 0 h 5134073"/>
              <a:gd name="connsiteX2" fmla="*/ 4760536 w 4760536"/>
              <a:gd name="connsiteY2" fmla="*/ 5134073 h 5134073"/>
              <a:gd name="connsiteX3" fmla="*/ 0 w 4760536"/>
              <a:gd name="connsiteY3" fmla="*/ 5134073 h 5134073"/>
              <a:gd name="connsiteX4" fmla="*/ 0 w 4760536"/>
              <a:gd name="connsiteY4" fmla="*/ 9234 h 5134073"/>
              <a:gd name="connsiteX0" fmla="*/ 0 w 5478993"/>
              <a:gd name="connsiteY0" fmla="*/ 9234 h 5134073"/>
              <a:gd name="connsiteX1" fmla="*/ 795505 w 5478993"/>
              <a:gd name="connsiteY1" fmla="*/ 0 h 5134073"/>
              <a:gd name="connsiteX2" fmla="*/ 5478993 w 5478993"/>
              <a:gd name="connsiteY2" fmla="*/ 5124743 h 5134073"/>
              <a:gd name="connsiteX3" fmla="*/ 0 w 5478993"/>
              <a:gd name="connsiteY3" fmla="*/ 5134073 h 5134073"/>
              <a:gd name="connsiteX4" fmla="*/ 0 w 5478993"/>
              <a:gd name="connsiteY4" fmla="*/ 9234 h 5134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993" h="5134073">
                <a:moveTo>
                  <a:pt x="0" y="9234"/>
                </a:moveTo>
                <a:lnTo>
                  <a:pt x="795505" y="0"/>
                </a:lnTo>
                <a:lnTo>
                  <a:pt x="5478993" y="5124743"/>
                </a:lnTo>
                <a:lnTo>
                  <a:pt x="0" y="5134073"/>
                </a:lnTo>
                <a:lnTo>
                  <a:pt x="0" y="92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CC3A8"/>
              </a:solidFill>
            </a:endParaRPr>
          </a:p>
        </p:txBody>
      </p:sp>
      <p:sp>
        <p:nvSpPr>
          <p:cNvPr id="13" name="Right Triangle 12">
            <a:extLst>
              <a:ext uri="{FF2B5EF4-FFF2-40B4-BE49-F238E27FC236}">
                <a16:creationId xmlns:a16="http://schemas.microsoft.com/office/drawing/2014/main" id="{77DDD16F-73AB-DD4B-9A7E-9E863CE458AC}"/>
              </a:ext>
            </a:extLst>
          </p:cNvPr>
          <p:cNvSpPr/>
          <p:nvPr userDrawn="1"/>
        </p:nvSpPr>
        <p:spPr>
          <a:xfrm flipV="1">
            <a:off x="-5" y="1"/>
            <a:ext cx="3085328" cy="2867975"/>
          </a:xfrm>
          <a:prstGeom prst="rtTriangle">
            <a:avLst/>
          </a:prstGeom>
          <a:solidFill>
            <a:srgbClr val="E1D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CC3A8"/>
              </a:solidFill>
            </a:endParaRPr>
          </a:p>
        </p:txBody>
      </p:sp>
      <p:sp>
        <p:nvSpPr>
          <p:cNvPr id="14" name="Rectangle 13">
            <a:extLst>
              <a:ext uri="{FF2B5EF4-FFF2-40B4-BE49-F238E27FC236}">
                <a16:creationId xmlns:a16="http://schemas.microsoft.com/office/drawing/2014/main" id="{3B0EE964-1F11-0E44-9764-5D81319D26FF}"/>
              </a:ext>
            </a:extLst>
          </p:cNvPr>
          <p:cNvSpPr/>
          <p:nvPr userDrawn="1"/>
        </p:nvSpPr>
        <p:spPr>
          <a:xfrm>
            <a:off x="547604" y="3661115"/>
            <a:ext cx="4010451" cy="2510111"/>
          </a:xfrm>
          <a:prstGeom prst="rect">
            <a:avLst/>
          </a:prstGeom>
        </p:spPr>
        <p:txBody>
          <a:bodyPr wrap="square">
            <a:spAutoFit/>
          </a:bodyPr>
          <a:lstStyle/>
          <a:p>
            <a:pPr marL="0" indent="0">
              <a:spcBef>
                <a:spcPts val="800"/>
              </a:spcBef>
              <a:buNone/>
            </a:pPr>
            <a:r>
              <a:rPr lang="en-AU" sz="1307">
                <a:latin typeface="Montserrat" pitchFamily="2" charset="77"/>
              </a:rPr>
              <a:t>We acknowledge the </a:t>
            </a:r>
            <a:r>
              <a:rPr lang="en-AU" sz="1307" err="1">
                <a:latin typeface="Montserrat" pitchFamily="2" charset="77"/>
              </a:rPr>
              <a:t>palawa</a:t>
            </a:r>
            <a:r>
              <a:rPr lang="en-AU" sz="1307">
                <a:latin typeface="Montserrat" pitchFamily="2" charset="77"/>
              </a:rPr>
              <a:t>/</a:t>
            </a:r>
            <a:r>
              <a:rPr lang="en-AU" sz="1307" err="1">
                <a:latin typeface="Montserrat" pitchFamily="2" charset="77"/>
              </a:rPr>
              <a:t>pakana</a:t>
            </a:r>
            <a:r>
              <a:rPr lang="en-AU" sz="1307">
                <a:latin typeface="Montserrat" pitchFamily="2" charset="77"/>
              </a:rPr>
              <a:t> </a:t>
            </a:r>
            <a:br>
              <a:rPr lang="en-AU" sz="1307">
                <a:latin typeface="Montserrat" pitchFamily="2" charset="77"/>
              </a:rPr>
            </a:br>
            <a:r>
              <a:rPr lang="en-AU" sz="1307">
                <a:latin typeface="Montserrat" pitchFamily="2" charset="77"/>
              </a:rPr>
              <a:t>of </a:t>
            </a:r>
            <a:r>
              <a:rPr lang="en-AU" sz="1307" err="1">
                <a:latin typeface="Montserrat" pitchFamily="2" charset="77"/>
              </a:rPr>
              <a:t>lutruwita</a:t>
            </a:r>
            <a:r>
              <a:rPr lang="en-AU" sz="1307">
                <a:latin typeface="Montserrat" pitchFamily="2" charset="77"/>
              </a:rPr>
              <a:t>, the traditional owners of </a:t>
            </a:r>
            <a:br>
              <a:rPr lang="en-AU" sz="1307">
                <a:latin typeface="Montserrat" pitchFamily="2" charset="77"/>
              </a:rPr>
            </a:br>
            <a:r>
              <a:rPr lang="en-AU" sz="1307">
                <a:latin typeface="Montserrat" pitchFamily="2" charset="77"/>
              </a:rPr>
              <a:t>the land upon which we live and work. </a:t>
            </a:r>
            <a:endParaRPr lang="en-US" sz="1307">
              <a:latin typeface="Montserrat" pitchFamily="2" charset="77"/>
            </a:endParaRPr>
          </a:p>
          <a:p>
            <a:pPr marL="0" indent="0">
              <a:spcBef>
                <a:spcPts val="800"/>
              </a:spcBef>
              <a:buNone/>
            </a:pPr>
            <a:r>
              <a:rPr lang="en-AU" sz="1307">
                <a:latin typeface="Montserrat" pitchFamily="2" charset="77"/>
              </a:rPr>
              <a:t>We pay respects to Elders past and present </a:t>
            </a:r>
            <a:br>
              <a:rPr lang="en-AU" sz="1307">
                <a:latin typeface="Montserrat" pitchFamily="2" charset="77"/>
              </a:rPr>
            </a:br>
            <a:r>
              <a:rPr lang="en-AU" sz="1307">
                <a:latin typeface="Montserrat" pitchFamily="2" charset="77"/>
              </a:rPr>
              <a:t>as the knowledge holders and sharers. We honour their strong culture and knowledges as vital to the self-determination, wellbeing and resilience of their communities. </a:t>
            </a:r>
          </a:p>
          <a:p>
            <a:pPr marL="0" indent="0">
              <a:spcBef>
                <a:spcPts val="800"/>
              </a:spcBef>
              <a:buNone/>
            </a:pPr>
            <a:r>
              <a:rPr lang="en-AU" sz="1307">
                <a:latin typeface="Montserrat" pitchFamily="2" charset="77"/>
              </a:rPr>
              <a:t>We stand for a future that profoundly respects and acknowledges Aboriginal perspectives, culture, language and history.</a:t>
            </a:r>
          </a:p>
        </p:txBody>
      </p:sp>
      <p:sp>
        <p:nvSpPr>
          <p:cNvPr id="15" name="Rectangle 14">
            <a:extLst>
              <a:ext uri="{FF2B5EF4-FFF2-40B4-BE49-F238E27FC236}">
                <a16:creationId xmlns:a16="http://schemas.microsoft.com/office/drawing/2014/main" id="{780D5CE8-033D-A444-A2E6-815D34057332}"/>
              </a:ext>
            </a:extLst>
          </p:cNvPr>
          <p:cNvSpPr/>
          <p:nvPr userDrawn="1"/>
        </p:nvSpPr>
        <p:spPr>
          <a:xfrm>
            <a:off x="547554" y="2960824"/>
            <a:ext cx="2779363" cy="666977"/>
          </a:xfrm>
          <a:prstGeom prst="rect">
            <a:avLst/>
          </a:prstGeom>
        </p:spPr>
        <p:txBody>
          <a:bodyPr wrap="square">
            <a:spAutoFit/>
          </a:bodyPr>
          <a:lstStyle/>
          <a:p>
            <a:pPr marL="0" indent="0">
              <a:spcBef>
                <a:spcPts val="800"/>
              </a:spcBef>
              <a:buNone/>
            </a:pPr>
            <a:r>
              <a:rPr lang="en-AU" sz="1867" b="1">
                <a:latin typeface="Montserrat" pitchFamily="2" charset="77"/>
              </a:rPr>
              <a:t>Acknowledgement </a:t>
            </a:r>
            <a:br>
              <a:rPr lang="en-AU" sz="1867" b="1">
                <a:latin typeface="Montserrat" pitchFamily="2" charset="77"/>
              </a:rPr>
            </a:br>
            <a:r>
              <a:rPr lang="en-AU" sz="1867" b="1">
                <a:latin typeface="Montserrat" pitchFamily="2" charset="77"/>
              </a:rPr>
              <a:t>of Country</a:t>
            </a:r>
          </a:p>
        </p:txBody>
      </p:sp>
    </p:spTree>
    <p:extLst>
      <p:ext uri="{BB962C8B-B14F-4D97-AF65-F5344CB8AC3E}">
        <p14:creationId xmlns:p14="http://schemas.microsoft.com/office/powerpoint/2010/main" val="494932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D96299-A5CF-428A-A3FA-40609C90E96E}" type="datetime1">
              <a:rPr lang="en-AU" smtClean="0"/>
              <a:t>21/02/2023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00677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A9EEB7-1CE0-4613-BE2E-B75BF2CC00F8}" type="datetime1">
              <a:rPr lang="en-AU" smtClean="0"/>
              <a:t>21/02/2023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31391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50F91B-2FE8-4288-AD39-7960D01C4395}" type="datetime1">
              <a:rPr lang="en-AU" smtClean="0"/>
              <a:t>21/02/2023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4946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C342D6-FB33-4C26-9B31-1A27F8495354}" type="datetime1">
              <a:rPr lang="en-AU" smtClean="0"/>
              <a:t>21/02/2023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4499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592DE-55B8-4CD4-8E38-2BEAC015585A}" type="datetime1">
              <a:rPr lang="en-AU" smtClean="0"/>
              <a:t>21/02/2023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98895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FA0583-4170-4620-A305-6CF8B2E9E69E}" type="datetime1">
              <a:rPr lang="en-AU" smtClean="0"/>
              <a:t>21/02/2023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8626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7B76-1B5E-EC05-1851-B3A9684DF7A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51C69ED-B07E-FF26-B165-A1DCBC3356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7ED6B1E-DF5C-A8B7-74BE-FB5C652E7C91}"/>
              </a:ext>
            </a:extLst>
          </p:cNvPr>
          <p:cNvSpPr>
            <a:spLocks noGrp="1"/>
          </p:cNvSpPr>
          <p:nvPr>
            <p:ph type="dt" sz="half" idx="10"/>
          </p:nvPr>
        </p:nvSpPr>
        <p:spPr/>
        <p:txBody>
          <a:bodyPr/>
          <a:lstStyle/>
          <a:p>
            <a:fld id="{BF9D516E-8707-47AB-8500-24952FEB346E}" type="datetimeFigureOut">
              <a:rPr lang="en-AU" smtClean="0"/>
              <a:t>21/02/2023</a:t>
            </a:fld>
            <a:endParaRPr lang="en-AU"/>
          </a:p>
        </p:txBody>
      </p:sp>
      <p:sp>
        <p:nvSpPr>
          <p:cNvPr id="5" name="Footer Placeholder 4">
            <a:extLst>
              <a:ext uri="{FF2B5EF4-FFF2-40B4-BE49-F238E27FC236}">
                <a16:creationId xmlns:a16="http://schemas.microsoft.com/office/drawing/2014/main" id="{66A01A93-2676-7DE5-6165-1E2E2EB4BDA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573B741-0528-28D1-CF01-324DB1B53082}"/>
              </a:ext>
            </a:extLst>
          </p:cNvPr>
          <p:cNvSpPr>
            <a:spLocks noGrp="1"/>
          </p:cNvSpPr>
          <p:nvPr>
            <p:ph type="sldNum" sz="quarter" idx="12"/>
          </p:nvPr>
        </p:nvSpPr>
        <p:spPr/>
        <p:txBody>
          <a:bodyPr/>
          <a:lstStyle/>
          <a:p>
            <a:fld id="{A91043EC-CF5B-4EE6-A536-D4FB95C6A994}" type="slidenum">
              <a:rPr lang="en-AU" smtClean="0"/>
              <a:t>‹#›</a:t>
            </a:fld>
            <a:endParaRPr lang="en-AU"/>
          </a:p>
        </p:txBody>
      </p:sp>
    </p:spTree>
    <p:extLst>
      <p:ext uri="{BB962C8B-B14F-4D97-AF65-F5344CB8AC3E}">
        <p14:creationId xmlns:p14="http://schemas.microsoft.com/office/powerpoint/2010/main" val="3389844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6456D-0392-4834-A165-67EBA0CA9956}" type="datetime1">
              <a:rPr lang="en-AU" smtClean="0"/>
              <a:t>21/02/2023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3405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BBECE7-D307-4AFC-B931-B32AD8E11960}" type="datetime1">
              <a:rPr lang="en-AU" smtClean="0"/>
              <a:t>21/02/2023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8242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1ADFD-A922-42DA-B830-3F29A435D244}" type="datetime1">
              <a:rPr lang="en-AU" smtClean="0"/>
              <a:t>21/02/2023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53181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11613-C959-4FFD-8B67-10D2E150E1CB}" type="datetime1">
              <a:rPr lang="en-AU" smtClean="0"/>
              <a:t>21/02/2023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43374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55877A-5456-449A-ADD7-C50AC69D8A28}" type="datetime1">
              <a:rPr lang="en-AU" smtClean="0"/>
              <a:t>21/02/2023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2652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icture">
    <p:spTree>
      <p:nvGrpSpPr>
        <p:cNvPr id="1" name=""/>
        <p:cNvGrpSpPr/>
        <p:nvPr/>
      </p:nvGrpSpPr>
      <p:grpSpPr>
        <a:xfrm>
          <a:off x="0" y="0"/>
          <a:ext cx="0" cy="0"/>
          <a:chOff x="0" y="0"/>
          <a:chExt cx="0" cy="0"/>
        </a:xfrm>
      </p:grpSpPr>
      <p:sp>
        <p:nvSpPr>
          <p:cNvPr id="23" name="Picture Placeholder 17">
            <a:extLst>
              <a:ext uri="{FF2B5EF4-FFF2-40B4-BE49-F238E27FC236}">
                <a16:creationId xmlns:a16="http://schemas.microsoft.com/office/drawing/2014/main" id="{20B811E2-3E36-6745-A42E-829FA3879ABB}"/>
              </a:ext>
            </a:extLst>
          </p:cNvPr>
          <p:cNvSpPr>
            <a:spLocks noGrp="1"/>
          </p:cNvSpPr>
          <p:nvPr>
            <p:ph type="pic" sz="quarter" idx="10" hasCustomPrompt="1"/>
          </p:nvPr>
        </p:nvSpPr>
        <p:spPr>
          <a:xfrm>
            <a:off x="4029080" y="1"/>
            <a:ext cx="8162921" cy="6861964"/>
          </a:xfrm>
          <a:custGeom>
            <a:avLst/>
            <a:gdLst>
              <a:gd name="connsiteX0" fmla="*/ 0 w 4572000"/>
              <a:gd name="connsiteY0" fmla="*/ 5143500 h 5143500"/>
              <a:gd name="connsiteX1" fmla="*/ 1143000 w 4572000"/>
              <a:gd name="connsiteY1" fmla="*/ 0 h 5143500"/>
              <a:gd name="connsiteX2" fmla="*/ 3429000 w 4572000"/>
              <a:gd name="connsiteY2" fmla="*/ 0 h 5143500"/>
              <a:gd name="connsiteX3" fmla="*/ 4572000 w 4572000"/>
              <a:gd name="connsiteY3" fmla="*/ 5143500 h 5143500"/>
              <a:gd name="connsiteX4" fmla="*/ 0 w 4572000"/>
              <a:gd name="connsiteY4" fmla="*/ 5143500 h 5143500"/>
              <a:gd name="connsiteX0" fmla="*/ 0 w 4572000"/>
              <a:gd name="connsiteY0" fmla="*/ 5143500 h 5143500"/>
              <a:gd name="connsiteX1" fmla="*/ 1143000 w 4572000"/>
              <a:gd name="connsiteY1" fmla="*/ 0 h 5143500"/>
              <a:gd name="connsiteX2" fmla="*/ 4569643 w 4572000"/>
              <a:gd name="connsiteY2" fmla="*/ 0 h 5143500"/>
              <a:gd name="connsiteX3" fmla="*/ 4572000 w 4572000"/>
              <a:gd name="connsiteY3" fmla="*/ 5143500 h 5143500"/>
              <a:gd name="connsiteX4" fmla="*/ 0 w 4572000"/>
              <a:gd name="connsiteY4" fmla="*/ 5143500 h 5143500"/>
              <a:gd name="connsiteX0" fmla="*/ 930896 w 5502896"/>
              <a:gd name="connsiteY0" fmla="*/ 5143500 h 5143500"/>
              <a:gd name="connsiteX1" fmla="*/ 0 w 5502896"/>
              <a:gd name="connsiteY1" fmla="*/ 0 h 5143500"/>
              <a:gd name="connsiteX2" fmla="*/ 5500539 w 5502896"/>
              <a:gd name="connsiteY2" fmla="*/ 0 h 5143500"/>
              <a:gd name="connsiteX3" fmla="*/ 5502896 w 5502896"/>
              <a:gd name="connsiteY3" fmla="*/ 5143500 h 5143500"/>
              <a:gd name="connsiteX4" fmla="*/ 930896 w 5502896"/>
              <a:gd name="connsiteY4" fmla="*/ 5143500 h 5143500"/>
              <a:gd name="connsiteX0" fmla="*/ 1703894 w 5502896"/>
              <a:gd name="connsiteY0" fmla="*/ 5143500 h 5143500"/>
              <a:gd name="connsiteX1" fmla="*/ 0 w 5502896"/>
              <a:gd name="connsiteY1" fmla="*/ 0 h 5143500"/>
              <a:gd name="connsiteX2" fmla="*/ 5500539 w 5502896"/>
              <a:gd name="connsiteY2" fmla="*/ 0 h 5143500"/>
              <a:gd name="connsiteX3" fmla="*/ 5502896 w 5502896"/>
              <a:gd name="connsiteY3" fmla="*/ 5143500 h 5143500"/>
              <a:gd name="connsiteX4" fmla="*/ 1703894 w 5502896"/>
              <a:gd name="connsiteY4" fmla="*/ 5143500 h 5143500"/>
              <a:gd name="connsiteX0" fmla="*/ 2354344 w 5502896"/>
              <a:gd name="connsiteY0" fmla="*/ 5143500 h 5143500"/>
              <a:gd name="connsiteX1" fmla="*/ 0 w 5502896"/>
              <a:gd name="connsiteY1" fmla="*/ 0 h 5143500"/>
              <a:gd name="connsiteX2" fmla="*/ 5500539 w 5502896"/>
              <a:gd name="connsiteY2" fmla="*/ 0 h 5143500"/>
              <a:gd name="connsiteX3" fmla="*/ 5502896 w 5502896"/>
              <a:gd name="connsiteY3" fmla="*/ 5143500 h 5143500"/>
              <a:gd name="connsiteX4" fmla="*/ 2354344 w 5502896"/>
              <a:gd name="connsiteY4" fmla="*/ 5143500 h 5143500"/>
              <a:gd name="connsiteX0" fmla="*/ 3560975 w 5502896"/>
              <a:gd name="connsiteY0" fmla="*/ 5143500 h 5143500"/>
              <a:gd name="connsiteX1" fmla="*/ 0 w 5502896"/>
              <a:gd name="connsiteY1" fmla="*/ 0 h 5143500"/>
              <a:gd name="connsiteX2" fmla="*/ 5500539 w 5502896"/>
              <a:gd name="connsiteY2" fmla="*/ 0 h 5143500"/>
              <a:gd name="connsiteX3" fmla="*/ 5502896 w 5502896"/>
              <a:gd name="connsiteY3" fmla="*/ 5143500 h 5143500"/>
              <a:gd name="connsiteX4" fmla="*/ 3560975 w 5502896"/>
              <a:gd name="connsiteY4" fmla="*/ 5143500 h 5143500"/>
              <a:gd name="connsiteX0" fmla="*/ 4060437 w 6002358"/>
              <a:gd name="connsiteY0" fmla="*/ 5143500 h 5143500"/>
              <a:gd name="connsiteX1" fmla="*/ 0 w 6002358"/>
              <a:gd name="connsiteY1" fmla="*/ 0 h 5143500"/>
              <a:gd name="connsiteX2" fmla="*/ 6000001 w 6002358"/>
              <a:gd name="connsiteY2" fmla="*/ 0 h 5143500"/>
              <a:gd name="connsiteX3" fmla="*/ 6002358 w 6002358"/>
              <a:gd name="connsiteY3" fmla="*/ 5143500 h 5143500"/>
              <a:gd name="connsiteX4" fmla="*/ 4060437 w 6002358"/>
              <a:gd name="connsiteY4" fmla="*/ 5143500 h 5143500"/>
              <a:gd name="connsiteX0" fmla="*/ 3122984 w 6002358"/>
              <a:gd name="connsiteY0" fmla="*/ 5151184 h 5151184"/>
              <a:gd name="connsiteX1" fmla="*/ 0 w 6002358"/>
              <a:gd name="connsiteY1" fmla="*/ 0 h 5151184"/>
              <a:gd name="connsiteX2" fmla="*/ 6000001 w 6002358"/>
              <a:gd name="connsiteY2" fmla="*/ 0 h 5151184"/>
              <a:gd name="connsiteX3" fmla="*/ 6002358 w 6002358"/>
              <a:gd name="connsiteY3" fmla="*/ 5143500 h 5151184"/>
              <a:gd name="connsiteX4" fmla="*/ 3122984 w 6002358"/>
              <a:gd name="connsiteY4" fmla="*/ 5151184 h 5151184"/>
              <a:gd name="connsiteX0" fmla="*/ 3361189 w 6002358"/>
              <a:gd name="connsiteY0" fmla="*/ 5151184 h 5151184"/>
              <a:gd name="connsiteX1" fmla="*/ 0 w 6002358"/>
              <a:gd name="connsiteY1" fmla="*/ 0 h 5151184"/>
              <a:gd name="connsiteX2" fmla="*/ 6000001 w 6002358"/>
              <a:gd name="connsiteY2" fmla="*/ 0 h 5151184"/>
              <a:gd name="connsiteX3" fmla="*/ 6002358 w 6002358"/>
              <a:gd name="connsiteY3" fmla="*/ 5143500 h 5151184"/>
              <a:gd name="connsiteX4" fmla="*/ 3361189 w 6002358"/>
              <a:gd name="connsiteY4" fmla="*/ 5151184 h 5151184"/>
              <a:gd name="connsiteX0" fmla="*/ 3822231 w 6463400"/>
              <a:gd name="connsiteY0" fmla="*/ 5151184 h 5151184"/>
              <a:gd name="connsiteX1" fmla="*/ 0 w 6463400"/>
              <a:gd name="connsiteY1" fmla="*/ 0 h 5151184"/>
              <a:gd name="connsiteX2" fmla="*/ 6461043 w 6463400"/>
              <a:gd name="connsiteY2" fmla="*/ 0 h 5151184"/>
              <a:gd name="connsiteX3" fmla="*/ 6463400 w 6463400"/>
              <a:gd name="connsiteY3" fmla="*/ 5143500 h 5151184"/>
              <a:gd name="connsiteX4" fmla="*/ 3822231 w 6463400"/>
              <a:gd name="connsiteY4" fmla="*/ 5151184 h 5151184"/>
              <a:gd name="connsiteX0" fmla="*/ 4452322 w 6463400"/>
              <a:gd name="connsiteY0" fmla="*/ 5143500 h 5143500"/>
              <a:gd name="connsiteX1" fmla="*/ 0 w 6463400"/>
              <a:gd name="connsiteY1" fmla="*/ 0 h 5143500"/>
              <a:gd name="connsiteX2" fmla="*/ 6461043 w 6463400"/>
              <a:gd name="connsiteY2" fmla="*/ 0 h 5143500"/>
              <a:gd name="connsiteX3" fmla="*/ 6463400 w 6463400"/>
              <a:gd name="connsiteY3" fmla="*/ 5143500 h 5143500"/>
              <a:gd name="connsiteX4" fmla="*/ 4452322 w 6463400"/>
              <a:gd name="connsiteY4" fmla="*/ 5143500 h 5143500"/>
              <a:gd name="connsiteX0" fmla="*/ 3776127 w 5787205"/>
              <a:gd name="connsiteY0" fmla="*/ 5143500 h 5143500"/>
              <a:gd name="connsiteX1" fmla="*/ 0 w 5787205"/>
              <a:gd name="connsiteY1" fmla="*/ 0 h 5143500"/>
              <a:gd name="connsiteX2" fmla="*/ 5784848 w 5787205"/>
              <a:gd name="connsiteY2" fmla="*/ 0 h 5143500"/>
              <a:gd name="connsiteX3" fmla="*/ 5787205 w 5787205"/>
              <a:gd name="connsiteY3" fmla="*/ 5143500 h 5143500"/>
              <a:gd name="connsiteX4" fmla="*/ 3776127 w 5787205"/>
              <a:gd name="connsiteY4" fmla="*/ 5143500 h 5143500"/>
              <a:gd name="connsiteX0" fmla="*/ 4698211 w 5787205"/>
              <a:gd name="connsiteY0" fmla="*/ 5128132 h 5143500"/>
              <a:gd name="connsiteX1" fmla="*/ 0 w 5787205"/>
              <a:gd name="connsiteY1" fmla="*/ 0 h 5143500"/>
              <a:gd name="connsiteX2" fmla="*/ 5784848 w 5787205"/>
              <a:gd name="connsiteY2" fmla="*/ 0 h 5143500"/>
              <a:gd name="connsiteX3" fmla="*/ 5787205 w 5787205"/>
              <a:gd name="connsiteY3" fmla="*/ 5143500 h 5143500"/>
              <a:gd name="connsiteX4" fmla="*/ 4698211 w 5787205"/>
              <a:gd name="connsiteY4" fmla="*/ 5128132 h 5143500"/>
              <a:gd name="connsiteX0" fmla="*/ 5305250 w 6394244"/>
              <a:gd name="connsiteY0" fmla="*/ 5128132 h 5143500"/>
              <a:gd name="connsiteX1" fmla="*/ 0 w 6394244"/>
              <a:gd name="connsiteY1" fmla="*/ 7684 h 5143500"/>
              <a:gd name="connsiteX2" fmla="*/ 6391887 w 6394244"/>
              <a:gd name="connsiteY2" fmla="*/ 0 h 5143500"/>
              <a:gd name="connsiteX3" fmla="*/ 6394244 w 6394244"/>
              <a:gd name="connsiteY3" fmla="*/ 5143500 h 5143500"/>
              <a:gd name="connsiteX4" fmla="*/ 5305250 w 6394244"/>
              <a:gd name="connsiteY4" fmla="*/ 5128132 h 5143500"/>
              <a:gd name="connsiteX0" fmla="*/ 4767368 w 6394244"/>
              <a:gd name="connsiteY0" fmla="*/ 5189605 h 5189605"/>
              <a:gd name="connsiteX1" fmla="*/ 0 w 6394244"/>
              <a:gd name="connsiteY1" fmla="*/ 7684 h 5189605"/>
              <a:gd name="connsiteX2" fmla="*/ 6391887 w 6394244"/>
              <a:gd name="connsiteY2" fmla="*/ 0 h 5189605"/>
              <a:gd name="connsiteX3" fmla="*/ 6394244 w 6394244"/>
              <a:gd name="connsiteY3" fmla="*/ 5143500 h 5189605"/>
              <a:gd name="connsiteX4" fmla="*/ 4767368 w 6394244"/>
              <a:gd name="connsiteY4" fmla="*/ 5189605 h 5189605"/>
              <a:gd name="connsiteX0" fmla="*/ 4758742 w 6394244"/>
              <a:gd name="connsiteY0" fmla="*/ 5146473 h 5146473"/>
              <a:gd name="connsiteX1" fmla="*/ 0 w 6394244"/>
              <a:gd name="connsiteY1" fmla="*/ 7684 h 5146473"/>
              <a:gd name="connsiteX2" fmla="*/ 6391887 w 6394244"/>
              <a:gd name="connsiteY2" fmla="*/ 0 h 5146473"/>
              <a:gd name="connsiteX3" fmla="*/ 6394244 w 6394244"/>
              <a:gd name="connsiteY3" fmla="*/ 5143500 h 5146473"/>
              <a:gd name="connsiteX4" fmla="*/ 4758742 w 6394244"/>
              <a:gd name="connsiteY4" fmla="*/ 5146473 h 5146473"/>
              <a:gd name="connsiteX0" fmla="*/ 4763431 w 6394244"/>
              <a:gd name="connsiteY0" fmla="*/ 5146473 h 5146473"/>
              <a:gd name="connsiteX1" fmla="*/ 0 w 6394244"/>
              <a:gd name="connsiteY1" fmla="*/ 7684 h 5146473"/>
              <a:gd name="connsiteX2" fmla="*/ 6391887 w 6394244"/>
              <a:gd name="connsiteY2" fmla="*/ 0 h 5146473"/>
              <a:gd name="connsiteX3" fmla="*/ 6394244 w 6394244"/>
              <a:gd name="connsiteY3" fmla="*/ 5143500 h 5146473"/>
              <a:gd name="connsiteX4" fmla="*/ 4763431 w 6394244"/>
              <a:gd name="connsiteY4" fmla="*/ 5146473 h 5146473"/>
              <a:gd name="connsiteX0" fmla="*/ 4763431 w 6394244"/>
              <a:gd name="connsiteY0" fmla="*/ 5138789 h 5138789"/>
              <a:gd name="connsiteX1" fmla="*/ 0 w 6394244"/>
              <a:gd name="connsiteY1" fmla="*/ 0 h 5138789"/>
              <a:gd name="connsiteX2" fmla="*/ 5772211 w 6394244"/>
              <a:gd name="connsiteY2" fmla="*/ 30101 h 5138789"/>
              <a:gd name="connsiteX3" fmla="*/ 6394244 w 6394244"/>
              <a:gd name="connsiteY3" fmla="*/ 5135816 h 5138789"/>
              <a:gd name="connsiteX4" fmla="*/ 4763431 w 6394244"/>
              <a:gd name="connsiteY4" fmla="*/ 5138789 h 5138789"/>
              <a:gd name="connsiteX0" fmla="*/ 4763431 w 6394244"/>
              <a:gd name="connsiteY0" fmla="*/ 5146473 h 5146473"/>
              <a:gd name="connsiteX1" fmla="*/ 0 w 6394244"/>
              <a:gd name="connsiteY1" fmla="*/ 7684 h 5146473"/>
              <a:gd name="connsiteX2" fmla="*/ 6119834 w 6394244"/>
              <a:gd name="connsiteY2" fmla="*/ 0 h 5146473"/>
              <a:gd name="connsiteX3" fmla="*/ 6394244 w 6394244"/>
              <a:gd name="connsiteY3" fmla="*/ 5143500 h 5146473"/>
              <a:gd name="connsiteX4" fmla="*/ 4763431 w 6394244"/>
              <a:gd name="connsiteY4" fmla="*/ 5146473 h 5146473"/>
              <a:gd name="connsiteX0" fmla="*/ 4763431 w 6122191"/>
              <a:gd name="connsiteY0" fmla="*/ 5146473 h 5146473"/>
              <a:gd name="connsiteX1" fmla="*/ 0 w 6122191"/>
              <a:gd name="connsiteY1" fmla="*/ 7684 h 5146473"/>
              <a:gd name="connsiteX2" fmla="*/ 6119834 w 6122191"/>
              <a:gd name="connsiteY2" fmla="*/ 0 h 5146473"/>
              <a:gd name="connsiteX3" fmla="*/ 6122191 w 6122191"/>
              <a:gd name="connsiteY3" fmla="*/ 5135943 h 5146473"/>
              <a:gd name="connsiteX4" fmla="*/ 4763431 w 6122191"/>
              <a:gd name="connsiteY4" fmla="*/ 5146473 h 5146473"/>
              <a:gd name="connsiteX0" fmla="*/ 4763431 w 6837089"/>
              <a:gd name="connsiteY0" fmla="*/ 5146473 h 5146473"/>
              <a:gd name="connsiteX1" fmla="*/ 0 w 6837089"/>
              <a:gd name="connsiteY1" fmla="*/ 7684 h 5146473"/>
              <a:gd name="connsiteX2" fmla="*/ 6119834 w 6837089"/>
              <a:gd name="connsiteY2" fmla="*/ 0 h 5146473"/>
              <a:gd name="connsiteX3" fmla="*/ 6122191 w 6837089"/>
              <a:gd name="connsiteY3" fmla="*/ 5135943 h 5146473"/>
              <a:gd name="connsiteX4" fmla="*/ 4763431 w 6837089"/>
              <a:gd name="connsiteY4" fmla="*/ 5146473 h 5146473"/>
              <a:gd name="connsiteX0" fmla="*/ 4763431 w 6573678"/>
              <a:gd name="connsiteY0" fmla="*/ 5146473 h 5146473"/>
              <a:gd name="connsiteX1" fmla="*/ 0 w 6573678"/>
              <a:gd name="connsiteY1" fmla="*/ 7684 h 5146473"/>
              <a:gd name="connsiteX2" fmla="*/ 6119834 w 6573678"/>
              <a:gd name="connsiteY2" fmla="*/ 0 h 5146473"/>
              <a:gd name="connsiteX3" fmla="*/ 6122191 w 6573678"/>
              <a:gd name="connsiteY3" fmla="*/ 5135943 h 5146473"/>
              <a:gd name="connsiteX4" fmla="*/ 4763431 w 6573678"/>
              <a:gd name="connsiteY4" fmla="*/ 5146473 h 5146473"/>
              <a:gd name="connsiteX0" fmla="*/ 4763431 w 6122191"/>
              <a:gd name="connsiteY0" fmla="*/ 5146473 h 5146473"/>
              <a:gd name="connsiteX1" fmla="*/ 0 w 6122191"/>
              <a:gd name="connsiteY1" fmla="*/ 7684 h 5146473"/>
              <a:gd name="connsiteX2" fmla="*/ 6119834 w 6122191"/>
              <a:gd name="connsiteY2" fmla="*/ 0 h 5146473"/>
              <a:gd name="connsiteX3" fmla="*/ 6122191 w 6122191"/>
              <a:gd name="connsiteY3" fmla="*/ 5135943 h 5146473"/>
              <a:gd name="connsiteX4" fmla="*/ 4763431 w 6122191"/>
              <a:gd name="connsiteY4" fmla="*/ 5146473 h 5146473"/>
              <a:gd name="connsiteX0" fmla="*/ 4763431 w 6122191"/>
              <a:gd name="connsiteY0" fmla="*/ 5146473 h 5146473"/>
              <a:gd name="connsiteX1" fmla="*/ 0 w 6122191"/>
              <a:gd name="connsiteY1" fmla="*/ 7684 h 5146473"/>
              <a:gd name="connsiteX2" fmla="*/ 6119834 w 6122191"/>
              <a:gd name="connsiteY2" fmla="*/ 0 h 5146473"/>
              <a:gd name="connsiteX3" fmla="*/ 6122191 w 6122191"/>
              <a:gd name="connsiteY3" fmla="*/ 5146179 h 5146473"/>
              <a:gd name="connsiteX4" fmla="*/ 4763431 w 6122191"/>
              <a:gd name="connsiteY4" fmla="*/ 5146473 h 5146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191" h="5146473">
                <a:moveTo>
                  <a:pt x="4763431" y="5146473"/>
                </a:moveTo>
                <a:lnTo>
                  <a:pt x="0" y="7684"/>
                </a:lnTo>
                <a:lnTo>
                  <a:pt x="6119834" y="0"/>
                </a:lnTo>
                <a:cubicBezTo>
                  <a:pt x="6121012" y="2567971"/>
                  <a:pt x="6121012" y="2578207"/>
                  <a:pt x="6122191" y="5146179"/>
                </a:cubicBezTo>
                <a:lnTo>
                  <a:pt x="4763431" y="5146473"/>
                </a:lnTo>
                <a:close/>
              </a:path>
            </a:pathLst>
          </a:custGeom>
          <a:pattFill prst="pct20">
            <a:fgClr>
              <a:srgbClr val="E1D0C6"/>
            </a:fgClr>
            <a:bgClr>
              <a:schemeClr val="bg1"/>
            </a:bgClr>
          </a:pattFill>
        </p:spPr>
        <p:txBody>
          <a:bodyPr anchor="ctr"/>
          <a:lstStyle>
            <a:lvl1pPr marL="0" indent="0" algn="ctr">
              <a:buNone/>
              <a:defRPr/>
            </a:lvl1pPr>
          </a:lstStyle>
          <a:p>
            <a:r>
              <a:rPr lang="en-US"/>
              <a:t>&lt;Add picture&gt;</a:t>
            </a:r>
          </a:p>
        </p:txBody>
      </p:sp>
      <p:sp>
        <p:nvSpPr>
          <p:cNvPr id="3" name="Subtitle 2"/>
          <p:cNvSpPr>
            <a:spLocks noGrp="1"/>
          </p:cNvSpPr>
          <p:nvPr>
            <p:ph type="subTitle" idx="1" hasCustomPrompt="1"/>
          </p:nvPr>
        </p:nvSpPr>
        <p:spPr>
          <a:xfrm>
            <a:off x="902755" y="5149944"/>
            <a:ext cx="5386384" cy="695989"/>
          </a:xfrm>
          <a:prstGeom prst="rect">
            <a:avLst/>
          </a:prstGeom>
        </p:spPr>
        <p:txBody>
          <a:bodyPr/>
          <a:lstStyle>
            <a:lvl1pPr marL="0" indent="0" algn="l">
              <a:buNone/>
              <a:defRPr sz="2133">
                <a:latin typeface="Montserrat"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&lt;</a:t>
            </a:r>
            <a:r>
              <a:rPr lang="en-US" sz="2133">
                <a:solidFill>
                  <a:schemeClr val="tx1"/>
                </a:solidFill>
                <a:cs typeface="Arial"/>
              </a:rPr>
              <a:t>College/Division/Forum Name</a:t>
            </a:r>
            <a:r>
              <a:rPr lang="en-GB"/>
              <a:t>&gt;</a:t>
            </a:r>
            <a:endParaRPr lang="en-US"/>
          </a:p>
        </p:txBody>
      </p:sp>
      <p:sp>
        <p:nvSpPr>
          <p:cNvPr id="17" name="Text Placeholder 16">
            <a:extLst>
              <a:ext uri="{FF2B5EF4-FFF2-40B4-BE49-F238E27FC236}">
                <a16:creationId xmlns:a16="http://schemas.microsoft.com/office/drawing/2014/main" id="{D5891005-9AF7-DB4A-A9AE-E329F9536B8C}"/>
              </a:ext>
            </a:extLst>
          </p:cNvPr>
          <p:cNvSpPr>
            <a:spLocks noGrp="1"/>
          </p:cNvSpPr>
          <p:nvPr>
            <p:ph type="body" sz="quarter" idx="15" hasCustomPrompt="1"/>
          </p:nvPr>
        </p:nvSpPr>
        <p:spPr>
          <a:xfrm>
            <a:off x="902755" y="5927877"/>
            <a:ext cx="5386384" cy="314416"/>
          </a:xfrm>
          <a:prstGeom prst="rect">
            <a:avLst/>
          </a:prstGeom>
        </p:spPr>
        <p:txBody>
          <a:bodyPr/>
          <a:lstStyle>
            <a:lvl1pPr marL="0" indent="0">
              <a:buFont typeface="Arial" panose="020B0604020202020204" pitchFamily="34" charset="0"/>
              <a:buNone/>
              <a:defRPr>
                <a:latin typeface="Montserrat" pitchFamily="2" charset="77"/>
              </a:defRPr>
            </a:lvl1pPr>
          </a:lstStyle>
          <a:p>
            <a:pPr lvl="0"/>
            <a:r>
              <a:rPr lang="en-GB"/>
              <a:t>&lt;Date&gt;</a:t>
            </a:r>
            <a:endParaRPr lang="en-AU"/>
          </a:p>
        </p:txBody>
      </p:sp>
      <p:sp>
        <p:nvSpPr>
          <p:cNvPr id="14" name="Text Placeholder 23">
            <a:extLst>
              <a:ext uri="{FF2B5EF4-FFF2-40B4-BE49-F238E27FC236}">
                <a16:creationId xmlns:a16="http://schemas.microsoft.com/office/drawing/2014/main" id="{761E87C6-6AE8-B94D-8E00-6DFCB5521579}"/>
              </a:ext>
            </a:extLst>
          </p:cNvPr>
          <p:cNvSpPr>
            <a:spLocks noGrp="1"/>
          </p:cNvSpPr>
          <p:nvPr>
            <p:ph type="body" sz="quarter" idx="14" hasCustomPrompt="1"/>
          </p:nvPr>
        </p:nvSpPr>
        <p:spPr>
          <a:xfrm flipH="1">
            <a:off x="8998857" y="3984704"/>
            <a:ext cx="3193139" cy="2873297"/>
          </a:xfrm>
          <a:prstGeom prst="rtTriangle">
            <a:avLst/>
          </a:prstGeom>
          <a:solidFill>
            <a:srgbClr val="E1D0C6"/>
          </a:solidFill>
        </p:spPr>
        <p:txBody>
          <a:bodyPr/>
          <a:lstStyle>
            <a:lvl1pPr>
              <a:defRPr>
                <a:solidFill>
                  <a:schemeClr val="tx1">
                    <a:alpha val="0"/>
                  </a:schemeClr>
                </a:solidFill>
              </a:defRPr>
            </a:lvl1pPr>
          </a:lstStyle>
          <a:p>
            <a:pPr lvl="0"/>
            <a:r>
              <a:rPr lang="en-GB"/>
              <a:t> </a:t>
            </a:r>
            <a:endParaRPr lang="en-US"/>
          </a:p>
        </p:txBody>
      </p:sp>
      <p:sp>
        <p:nvSpPr>
          <p:cNvPr id="4" name="Title 3">
            <a:extLst>
              <a:ext uri="{FF2B5EF4-FFF2-40B4-BE49-F238E27FC236}">
                <a16:creationId xmlns:a16="http://schemas.microsoft.com/office/drawing/2014/main" id="{70C10FE4-C64A-C04E-0293-339D90BD73B6}"/>
              </a:ext>
            </a:extLst>
          </p:cNvPr>
          <p:cNvSpPr>
            <a:spLocks noGrp="1"/>
          </p:cNvSpPr>
          <p:nvPr>
            <p:ph type="title"/>
          </p:nvPr>
        </p:nvSpPr>
        <p:spPr>
          <a:xfrm>
            <a:off x="143584" y="181311"/>
            <a:ext cx="11887200" cy="649407"/>
          </a:xfrm>
        </p:spPr>
        <p:txBody>
          <a:bodyPr/>
          <a:lstStyle/>
          <a:p>
            <a:r>
              <a:rPr lang="en-US"/>
              <a:t>Click to edit Master title style</a:t>
            </a:r>
          </a:p>
        </p:txBody>
      </p:sp>
      <p:sp>
        <p:nvSpPr>
          <p:cNvPr id="8" name="Date Placeholder 7">
            <a:extLst>
              <a:ext uri="{FF2B5EF4-FFF2-40B4-BE49-F238E27FC236}">
                <a16:creationId xmlns:a16="http://schemas.microsoft.com/office/drawing/2014/main" id="{ADE2768F-1AA9-5314-4F15-468C949B7B62}"/>
              </a:ext>
            </a:extLst>
          </p:cNvPr>
          <p:cNvSpPr>
            <a:spLocks noGrp="1"/>
          </p:cNvSpPr>
          <p:nvPr>
            <p:ph type="dt" sz="half" idx="16"/>
          </p:nvPr>
        </p:nvSpPr>
        <p:spPr/>
        <p:txBody>
          <a:bodyPr/>
          <a:lstStyle/>
          <a:p>
            <a:fld id="{89240302-EFD1-4B21-921E-72B41FA1FD67}" type="datetime1">
              <a:rPr lang="en-AU" smtClean="0"/>
              <a:t>21/02/2023</a:t>
            </a:fld>
            <a:endParaRPr lang="en-AU"/>
          </a:p>
        </p:txBody>
      </p:sp>
      <p:sp>
        <p:nvSpPr>
          <p:cNvPr id="10" name="Footer Placeholder 9">
            <a:extLst>
              <a:ext uri="{FF2B5EF4-FFF2-40B4-BE49-F238E27FC236}">
                <a16:creationId xmlns:a16="http://schemas.microsoft.com/office/drawing/2014/main" id="{9D29D73A-DE73-A36F-8487-4A280190E23A}"/>
              </a:ext>
            </a:extLst>
          </p:cNvPr>
          <p:cNvSpPr>
            <a:spLocks noGrp="1"/>
          </p:cNvSpPr>
          <p:nvPr>
            <p:ph type="ftr" sz="quarter" idx="17"/>
          </p:nvPr>
        </p:nvSpPr>
        <p:spPr/>
        <p:txBody>
          <a:bodyPr/>
          <a:lstStyle/>
          <a:p>
            <a:endParaRPr lang="en-AU"/>
          </a:p>
        </p:txBody>
      </p:sp>
      <p:sp>
        <p:nvSpPr>
          <p:cNvPr id="11" name="Slide Number Placeholder 10">
            <a:extLst>
              <a:ext uri="{FF2B5EF4-FFF2-40B4-BE49-F238E27FC236}">
                <a16:creationId xmlns:a16="http://schemas.microsoft.com/office/drawing/2014/main" id="{1F6BA91C-828A-3D0D-8817-AA80895D8875}"/>
              </a:ext>
            </a:extLst>
          </p:cNvPr>
          <p:cNvSpPr>
            <a:spLocks noGrp="1"/>
          </p:cNvSpPr>
          <p:nvPr>
            <p:ph type="sldNum" sz="quarter" idx="18"/>
          </p:nvPr>
        </p:nvSpPr>
        <p:spPr/>
        <p:txBody>
          <a:bodyPr/>
          <a:lstStyle/>
          <a:p>
            <a:fld id="{637F1898-EC4E-5143-A11B-97469EC78C6E}" type="slidenum">
              <a:rPr lang="en-AU" smtClean="0"/>
              <a:pPr/>
              <a:t>‹#›</a:t>
            </a:fld>
            <a:endParaRPr lang="en-AU"/>
          </a:p>
        </p:txBody>
      </p:sp>
    </p:spTree>
    <p:extLst>
      <p:ext uri="{BB962C8B-B14F-4D97-AF65-F5344CB8AC3E}">
        <p14:creationId xmlns:p14="http://schemas.microsoft.com/office/powerpoint/2010/main" val="149127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ckn of Countr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A8893C-1475-1D4C-8337-2FA1AAA00B22}"/>
              </a:ext>
            </a:extLst>
          </p:cNvPr>
          <p:cNvPicPr>
            <a:picLocks noChangeAspect="1"/>
          </p:cNvPicPr>
          <p:nvPr userDrawn="1"/>
        </p:nvPicPr>
        <p:blipFill rotWithShape="1">
          <a:blip r:embed="rId2"/>
          <a:srcRect l="8308" t="214" r="1"/>
          <a:stretch/>
        </p:blipFill>
        <p:spPr>
          <a:xfrm>
            <a:off x="1013183" y="0"/>
            <a:ext cx="11178819" cy="6858000"/>
          </a:xfrm>
          <a:prstGeom prst="snip1Rect">
            <a:avLst>
              <a:gd name="adj" fmla="val 0"/>
            </a:avLst>
          </a:prstGeom>
        </p:spPr>
      </p:pic>
      <p:sp>
        <p:nvSpPr>
          <p:cNvPr id="17" name="Rectangle 8">
            <a:extLst>
              <a:ext uri="{FF2B5EF4-FFF2-40B4-BE49-F238E27FC236}">
                <a16:creationId xmlns:a16="http://schemas.microsoft.com/office/drawing/2014/main" id="{29FA2925-9AD4-4043-AB5E-D22B6A26A69D}"/>
              </a:ext>
            </a:extLst>
          </p:cNvPr>
          <p:cNvSpPr/>
          <p:nvPr userDrawn="1"/>
        </p:nvSpPr>
        <p:spPr>
          <a:xfrm>
            <a:off x="-5" y="12570"/>
            <a:ext cx="7305324" cy="6845431"/>
          </a:xfrm>
          <a:custGeom>
            <a:avLst/>
            <a:gdLst>
              <a:gd name="connsiteX0" fmla="*/ 0 w 5420412"/>
              <a:gd name="connsiteY0" fmla="*/ 0 h 5143500"/>
              <a:gd name="connsiteX1" fmla="*/ 5420412 w 5420412"/>
              <a:gd name="connsiteY1" fmla="*/ 0 h 5143500"/>
              <a:gd name="connsiteX2" fmla="*/ 5420412 w 5420412"/>
              <a:gd name="connsiteY2" fmla="*/ 5143500 h 5143500"/>
              <a:gd name="connsiteX3" fmla="*/ 0 w 5420412"/>
              <a:gd name="connsiteY3" fmla="*/ 5143500 h 5143500"/>
              <a:gd name="connsiteX4" fmla="*/ 0 w 5420412"/>
              <a:gd name="connsiteY4" fmla="*/ 0 h 5143500"/>
              <a:gd name="connsiteX0" fmla="*/ 0 w 5420412"/>
              <a:gd name="connsiteY0" fmla="*/ 0 h 5143500"/>
              <a:gd name="connsiteX1" fmla="*/ 3139125 w 5420412"/>
              <a:gd name="connsiteY1" fmla="*/ 0 h 5143500"/>
              <a:gd name="connsiteX2" fmla="*/ 5420412 w 5420412"/>
              <a:gd name="connsiteY2" fmla="*/ 5143500 h 5143500"/>
              <a:gd name="connsiteX3" fmla="*/ 0 w 5420412"/>
              <a:gd name="connsiteY3" fmla="*/ 5143500 h 5143500"/>
              <a:gd name="connsiteX4" fmla="*/ 0 w 5420412"/>
              <a:gd name="connsiteY4" fmla="*/ 0 h 5143500"/>
              <a:gd name="connsiteX0" fmla="*/ 0 w 5420412"/>
              <a:gd name="connsiteY0" fmla="*/ 0 h 5143500"/>
              <a:gd name="connsiteX1" fmla="*/ 2686638 w 5420412"/>
              <a:gd name="connsiteY1" fmla="*/ 0 h 5143500"/>
              <a:gd name="connsiteX2" fmla="*/ 5420412 w 5420412"/>
              <a:gd name="connsiteY2" fmla="*/ 5143500 h 5143500"/>
              <a:gd name="connsiteX3" fmla="*/ 0 w 5420412"/>
              <a:gd name="connsiteY3" fmla="*/ 5143500 h 5143500"/>
              <a:gd name="connsiteX4" fmla="*/ 0 w 5420412"/>
              <a:gd name="connsiteY4" fmla="*/ 0 h 5143500"/>
              <a:gd name="connsiteX0" fmla="*/ 0 w 4760536"/>
              <a:gd name="connsiteY0" fmla="*/ 0 h 5143500"/>
              <a:gd name="connsiteX1" fmla="*/ 2686638 w 4760536"/>
              <a:gd name="connsiteY1" fmla="*/ 0 h 5143500"/>
              <a:gd name="connsiteX2" fmla="*/ 4760536 w 4760536"/>
              <a:gd name="connsiteY2" fmla="*/ 5143500 h 5143500"/>
              <a:gd name="connsiteX3" fmla="*/ 0 w 4760536"/>
              <a:gd name="connsiteY3" fmla="*/ 5143500 h 5143500"/>
              <a:gd name="connsiteX4" fmla="*/ 0 w 4760536"/>
              <a:gd name="connsiteY4" fmla="*/ 0 h 5143500"/>
              <a:gd name="connsiteX0" fmla="*/ 0 w 4760536"/>
              <a:gd name="connsiteY0" fmla="*/ 0 h 5143500"/>
              <a:gd name="connsiteX1" fmla="*/ 2064469 w 4760536"/>
              <a:gd name="connsiteY1" fmla="*/ 9427 h 5143500"/>
              <a:gd name="connsiteX2" fmla="*/ 4760536 w 4760536"/>
              <a:gd name="connsiteY2" fmla="*/ 5143500 h 5143500"/>
              <a:gd name="connsiteX3" fmla="*/ 0 w 4760536"/>
              <a:gd name="connsiteY3" fmla="*/ 5143500 h 5143500"/>
              <a:gd name="connsiteX4" fmla="*/ 0 w 4760536"/>
              <a:gd name="connsiteY4" fmla="*/ 0 h 5143500"/>
              <a:gd name="connsiteX0" fmla="*/ 0 w 4760536"/>
              <a:gd name="connsiteY0" fmla="*/ 9234 h 5134073"/>
              <a:gd name="connsiteX1" fmla="*/ 2064469 w 4760536"/>
              <a:gd name="connsiteY1" fmla="*/ 0 h 5134073"/>
              <a:gd name="connsiteX2" fmla="*/ 4760536 w 4760536"/>
              <a:gd name="connsiteY2" fmla="*/ 5134073 h 5134073"/>
              <a:gd name="connsiteX3" fmla="*/ 0 w 4760536"/>
              <a:gd name="connsiteY3" fmla="*/ 5134073 h 5134073"/>
              <a:gd name="connsiteX4" fmla="*/ 0 w 4760536"/>
              <a:gd name="connsiteY4" fmla="*/ 9234 h 5134073"/>
              <a:gd name="connsiteX0" fmla="*/ 0 w 4760536"/>
              <a:gd name="connsiteY0" fmla="*/ 9234 h 5134073"/>
              <a:gd name="connsiteX1" fmla="*/ 795505 w 4760536"/>
              <a:gd name="connsiteY1" fmla="*/ 0 h 5134073"/>
              <a:gd name="connsiteX2" fmla="*/ 4760536 w 4760536"/>
              <a:gd name="connsiteY2" fmla="*/ 5134073 h 5134073"/>
              <a:gd name="connsiteX3" fmla="*/ 0 w 4760536"/>
              <a:gd name="connsiteY3" fmla="*/ 5134073 h 5134073"/>
              <a:gd name="connsiteX4" fmla="*/ 0 w 4760536"/>
              <a:gd name="connsiteY4" fmla="*/ 9234 h 5134073"/>
              <a:gd name="connsiteX0" fmla="*/ 0 w 5478993"/>
              <a:gd name="connsiteY0" fmla="*/ 9234 h 5134073"/>
              <a:gd name="connsiteX1" fmla="*/ 795505 w 5478993"/>
              <a:gd name="connsiteY1" fmla="*/ 0 h 5134073"/>
              <a:gd name="connsiteX2" fmla="*/ 5478993 w 5478993"/>
              <a:gd name="connsiteY2" fmla="*/ 5124743 h 5134073"/>
              <a:gd name="connsiteX3" fmla="*/ 0 w 5478993"/>
              <a:gd name="connsiteY3" fmla="*/ 5134073 h 5134073"/>
              <a:gd name="connsiteX4" fmla="*/ 0 w 5478993"/>
              <a:gd name="connsiteY4" fmla="*/ 9234 h 5134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993" h="5134073">
                <a:moveTo>
                  <a:pt x="0" y="9234"/>
                </a:moveTo>
                <a:lnTo>
                  <a:pt x="795505" y="0"/>
                </a:lnTo>
                <a:lnTo>
                  <a:pt x="5478993" y="5124743"/>
                </a:lnTo>
                <a:lnTo>
                  <a:pt x="0" y="5134073"/>
                </a:lnTo>
                <a:lnTo>
                  <a:pt x="0" y="92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CC3A8"/>
              </a:solidFill>
            </a:endParaRPr>
          </a:p>
        </p:txBody>
      </p:sp>
      <p:sp>
        <p:nvSpPr>
          <p:cNvPr id="13" name="Right Triangle 12">
            <a:extLst>
              <a:ext uri="{FF2B5EF4-FFF2-40B4-BE49-F238E27FC236}">
                <a16:creationId xmlns:a16="http://schemas.microsoft.com/office/drawing/2014/main" id="{77DDD16F-73AB-DD4B-9A7E-9E863CE458AC}"/>
              </a:ext>
            </a:extLst>
          </p:cNvPr>
          <p:cNvSpPr/>
          <p:nvPr userDrawn="1"/>
        </p:nvSpPr>
        <p:spPr>
          <a:xfrm flipV="1">
            <a:off x="-5" y="1"/>
            <a:ext cx="3085328" cy="2867975"/>
          </a:xfrm>
          <a:prstGeom prst="rtTriangle">
            <a:avLst/>
          </a:prstGeom>
          <a:solidFill>
            <a:srgbClr val="E1D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CC3A8"/>
              </a:solidFill>
            </a:endParaRPr>
          </a:p>
        </p:txBody>
      </p:sp>
      <p:sp>
        <p:nvSpPr>
          <p:cNvPr id="14" name="Rectangle 13">
            <a:extLst>
              <a:ext uri="{FF2B5EF4-FFF2-40B4-BE49-F238E27FC236}">
                <a16:creationId xmlns:a16="http://schemas.microsoft.com/office/drawing/2014/main" id="{3B0EE964-1F11-0E44-9764-5D81319D26FF}"/>
              </a:ext>
            </a:extLst>
          </p:cNvPr>
          <p:cNvSpPr/>
          <p:nvPr userDrawn="1"/>
        </p:nvSpPr>
        <p:spPr>
          <a:xfrm>
            <a:off x="547604" y="3661115"/>
            <a:ext cx="4010451" cy="2510111"/>
          </a:xfrm>
          <a:prstGeom prst="rect">
            <a:avLst/>
          </a:prstGeom>
        </p:spPr>
        <p:txBody>
          <a:bodyPr wrap="square">
            <a:spAutoFit/>
          </a:bodyPr>
          <a:lstStyle/>
          <a:p>
            <a:pPr marL="0" indent="0">
              <a:spcBef>
                <a:spcPts val="800"/>
              </a:spcBef>
              <a:buNone/>
            </a:pPr>
            <a:r>
              <a:rPr lang="en-AU" sz="1307">
                <a:latin typeface="Montserrat" pitchFamily="2" charset="77"/>
              </a:rPr>
              <a:t>We acknowledge the </a:t>
            </a:r>
            <a:r>
              <a:rPr lang="en-AU" sz="1307" err="1">
                <a:latin typeface="Montserrat" pitchFamily="2" charset="77"/>
              </a:rPr>
              <a:t>palawa</a:t>
            </a:r>
            <a:r>
              <a:rPr lang="en-AU" sz="1307">
                <a:latin typeface="Montserrat" pitchFamily="2" charset="77"/>
              </a:rPr>
              <a:t>/</a:t>
            </a:r>
            <a:r>
              <a:rPr lang="en-AU" sz="1307" err="1">
                <a:latin typeface="Montserrat" pitchFamily="2" charset="77"/>
              </a:rPr>
              <a:t>pakana</a:t>
            </a:r>
            <a:r>
              <a:rPr lang="en-AU" sz="1307">
                <a:latin typeface="Montserrat" pitchFamily="2" charset="77"/>
              </a:rPr>
              <a:t> </a:t>
            </a:r>
            <a:br>
              <a:rPr lang="en-AU" sz="1307">
                <a:latin typeface="Montserrat" pitchFamily="2" charset="77"/>
              </a:rPr>
            </a:br>
            <a:r>
              <a:rPr lang="en-AU" sz="1307">
                <a:latin typeface="Montserrat" pitchFamily="2" charset="77"/>
              </a:rPr>
              <a:t>of </a:t>
            </a:r>
            <a:r>
              <a:rPr lang="en-AU" sz="1307" err="1">
                <a:latin typeface="Montserrat" pitchFamily="2" charset="77"/>
              </a:rPr>
              <a:t>lutruwita</a:t>
            </a:r>
            <a:r>
              <a:rPr lang="en-AU" sz="1307">
                <a:latin typeface="Montserrat" pitchFamily="2" charset="77"/>
              </a:rPr>
              <a:t>, the traditional owners of </a:t>
            </a:r>
            <a:br>
              <a:rPr lang="en-AU" sz="1307">
                <a:latin typeface="Montserrat" pitchFamily="2" charset="77"/>
              </a:rPr>
            </a:br>
            <a:r>
              <a:rPr lang="en-AU" sz="1307">
                <a:latin typeface="Montserrat" pitchFamily="2" charset="77"/>
              </a:rPr>
              <a:t>the land upon which we live and work. </a:t>
            </a:r>
            <a:endParaRPr lang="en-US" sz="1307">
              <a:latin typeface="Montserrat" pitchFamily="2" charset="77"/>
            </a:endParaRPr>
          </a:p>
          <a:p>
            <a:pPr marL="0" indent="0">
              <a:spcBef>
                <a:spcPts val="800"/>
              </a:spcBef>
              <a:buNone/>
            </a:pPr>
            <a:r>
              <a:rPr lang="en-AU" sz="1307">
                <a:latin typeface="Montserrat" pitchFamily="2" charset="77"/>
              </a:rPr>
              <a:t>We pay respects to Elders past and present </a:t>
            </a:r>
            <a:br>
              <a:rPr lang="en-AU" sz="1307">
                <a:latin typeface="Montserrat" pitchFamily="2" charset="77"/>
              </a:rPr>
            </a:br>
            <a:r>
              <a:rPr lang="en-AU" sz="1307">
                <a:latin typeface="Montserrat" pitchFamily="2" charset="77"/>
              </a:rPr>
              <a:t>as the knowledge holders and sharers. We honour their strong culture and knowledges as vital to the self-determination, wellbeing and resilience of their communities. </a:t>
            </a:r>
          </a:p>
          <a:p>
            <a:pPr marL="0" indent="0">
              <a:spcBef>
                <a:spcPts val="800"/>
              </a:spcBef>
              <a:buNone/>
            </a:pPr>
            <a:r>
              <a:rPr lang="en-AU" sz="1307">
                <a:latin typeface="Montserrat" pitchFamily="2" charset="77"/>
              </a:rPr>
              <a:t>We stand for a future that profoundly respects and acknowledges Aboriginal perspectives, culture, language and history.</a:t>
            </a:r>
          </a:p>
        </p:txBody>
      </p:sp>
      <p:sp>
        <p:nvSpPr>
          <p:cNvPr id="15" name="Rectangle 14">
            <a:extLst>
              <a:ext uri="{FF2B5EF4-FFF2-40B4-BE49-F238E27FC236}">
                <a16:creationId xmlns:a16="http://schemas.microsoft.com/office/drawing/2014/main" id="{780D5CE8-033D-A444-A2E6-815D34057332}"/>
              </a:ext>
            </a:extLst>
          </p:cNvPr>
          <p:cNvSpPr/>
          <p:nvPr userDrawn="1"/>
        </p:nvSpPr>
        <p:spPr>
          <a:xfrm>
            <a:off x="547554" y="2960824"/>
            <a:ext cx="2779363" cy="666977"/>
          </a:xfrm>
          <a:prstGeom prst="rect">
            <a:avLst/>
          </a:prstGeom>
        </p:spPr>
        <p:txBody>
          <a:bodyPr wrap="square">
            <a:spAutoFit/>
          </a:bodyPr>
          <a:lstStyle/>
          <a:p>
            <a:pPr marL="0" indent="0">
              <a:spcBef>
                <a:spcPts val="800"/>
              </a:spcBef>
              <a:buNone/>
            </a:pPr>
            <a:r>
              <a:rPr lang="en-AU" sz="1867" b="1">
                <a:latin typeface="Montserrat" pitchFamily="2" charset="77"/>
              </a:rPr>
              <a:t>Acknowledgement </a:t>
            </a:r>
            <a:br>
              <a:rPr lang="en-AU" sz="1867" b="1">
                <a:latin typeface="Montserrat" pitchFamily="2" charset="77"/>
              </a:rPr>
            </a:br>
            <a:r>
              <a:rPr lang="en-AU" sz="1867" b="1">
                <a:latin typeface="Montserrat" pitchFamily="2" charset="77"/>
              </a:rPr>
              <a:t>of Country</a:t>
            </a:r>
          </a:p>
        </p:txBody>
      </p:sp>
    </p:spTree>
    <p:extLst>
      <p:ext uri="{BB962C8B-B14F-4D97-AF65-F5344CB8AC3E}">
        <p14:creationId xmlns:p14="http://schemas.microsoft.com/office/powerpoint/2010/main" val="257616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DBB7-E7EC-A1B7-AC78-6F9154BCF7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6D1FD30-11B5-B5AC-71EF-B95438D3FB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EFC65-23A0-3D76-774B-53A71F4BA0A5}"/>
              </a:ext>
            </a:extLst>
          </p:cNvPr>
          <p:cNvSpPr>
            <a:spLocks noGrp="1"/>
          </p:cNvSpPr>
          <p:nvPr>
            <p:ph type="dt" sz="half" idx="10"/>
          </p:nvPr>
        </p:nvSpPr>
        <p:spPr/>
        <p:txBody>
          <a:bodyPr/>
          <a:lstStyle/>
          <a:p>
            <a:fld id="{BF9D516E-8707-47AB-8500-24952FEB346E}" type="datetimeFigureOut">
              <a:rPr lang="en-AU" smtClean="0"/>
              <a:t>21/02/2023</a:t>
            </a:fld>
            <a:endParaRPr lang="en-AU"/>
          </a:p>
        </p:txBody>
      </p:sp>
      <p:sp>
        <p:nvSpPr>
          <p:cNvPr id="5" name="Footer Placeholder 4">
            <a:extLst>
              <a:ext uri="{FF2B5EF4-FFF2-40B4-BE49-F238E27FC236}">
                <a16:creationId xmlns:a16="http://schemas.microsoft.com/office/drawing/2014/main" id="{A5A91067-FB36-9A95-B978-33401C819F8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64F2A9-F656-69C0-515F-C85BBBBEBD18}"/>
              </a:ext>
            </a:extLst>
          </p:cNvPr>
          <p:cNvSpPr>
            <a:spLocks noGrp="1"/>
          </p:cNvSpPr>
          <p:nvPr>
            <p:ph type="sldNum" sz="quarter" idx="12"/>
          </p:nvPr>
        </p:nvSpPr>
        <p:spPr/>
        <p:txBody>
          <a:bodyPr/>
          <a:lstStyle/>
          <a:p>
            <a:fld id="{A91043EC-CF5B-4EE6-A536-D4FB95C6A994}" type="slidenum">
              <a:rPr lang="en-AU" smtClean="0"/>
              <a:t>‹#›</a:t>
            </a:fld>
            <a:endParaRPr lang="en-AU"/>
          </a:p>
        </p:txBody>
      </p:sp>
    </p:spTree>
    <p:extLst>
      <p:ext uri="{BB962C8B-B14F-4D97-AF65-F5344CB8AC3E}">
        <p14:creationId xmlns:p14="http://schemas.microsoft.com/office/powerpoint/2010/main" val="250435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EF39-B3F3-2525-57BF-DF2AEC2634D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CE60378-1D14-FF8D-95C3-76A6003F72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AD4FE11-D64B-10D2-7775-27D537E82D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EAEC132-597D-1261-D786-749661387039}"/>
              </a:ext>
            </a:extLst>
          </p:cNvPr>
          <p:cNvSpPr>
            <a:spLocks noGrp="1"/>
          </p:cNvSpPr>
          <p:nvPr>
            <p:ph type="dt" sz="half" idx="10"/>
          </p:nvPr>
        </p:nvSpPr>
        <p:spPr/>
        <p:txBody>
          <a:bodyPr/>
          <a:lstStyle/>
          <a:p>
            <a:fld id="{BF9D516E-8707-47AB-8500-24952FEB346E}" type="datetimeFigureOut">
              <a:rPr lang="en-AU" smtClean="0"/>
              <a:t>21/02/2023</a:t>
            </a:fld>
            <a:endParaRPr lang="en-AU"/>
          </a:p>
        </p:txBody>
      </p:sp>
      <p:sp>
        <p:nvSpPr>
          <p:cNvPr id="6" name="Footer Placeholder 5">
            <a:extLst>
              <a:ext uri="{FF2B5EF4-FFF2-40B4-BE49-F238E27FC236}">
                <a16:creationId xmlns:a16="http://schemas.microsoft.com/office/drawing/2014/main" id="{61DCFF47-061B-0631-FA52-8BB4DF40B24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CBF6C0E-1C15-E86C-825C-0DF58CD7319B}"/>
              </a:ext>
            </a:extLst>
          </p:cNvPr>
          <p:cNvSpPr>
            <a:spLocks noGrp="1"/>
          </p:cNvSpPr>
          <p:nvPr>
            <p:ph type="sldNum" sz="quarter" idx="12"/>
          </p:nvPr>
        </p:nvSpPr>
        <p:spPr/>
        <p:txBody>
          <a:bodyPr/>
          <a:lstStyle/>
          <a:p>
            <a:fld id="{A91043EC-CF5B-4EE6-A536-D4FB95C6A994}" type="slidenum">
              <a:rPr lang="en-AU" smtClean="0"/>
              <a:t>‹#›</a:t>
            </a:fld>
            <a:endParaRPr lang="en-AU"/>
          </a:p>
        </p:txBody>
      </p:sp>
    </p:spTree>
    <p:extLst>
      <p:ext uri="{BB962C8B-B14F-4D97-AF65-F5344CB8AC3E}">
        <p14:creationId xmlns:p14="http://schemas.microsoft.com/office/powerpoint/2010/main" val="414854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5C5C-6F4C-305D-640B-066EFD946D4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5D68860-A366-C3D8-1428-1C6DB2240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FAF920-EDFA-690B-41B7-5565D0DC39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4069220-9D8E-563F-2C08-0021A03F78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59E91A-DA63-CD09-6219-DC7F05E952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2BAECC5-9021-7956-1345-70F5373AF0FD}"/>
              </a:ext>
            </a:extLst>
          </p:cNvPr>
          <p:cNvSpPr>
            <a:spLocks noGrp="1"/>
          </p:cNvSpPr>
          <p:nvPr>
            <p:ph type="dt" sz="half" idx="10"/>
          </p:nvPr>
        </p:nvSpPr>
        <p:spPr/>
        <p:txBody>
          <a:bodyPr/>
          <a:lstStyle/>
          <a:p>
            <a:fld id="{BF9D516E-8707-47AB-8500-24952FEB346E}" type="datetimeFigureOut">
              <a:rPr lang="en-AU" smtClean="0"/>
              <a:t>21/02/2023</a:t>
            </a:fld>
            <a:endParaRPr lang="en-AU"/>
          </a:p>
        </p:txBody>
      </p:sp>
      <p:sp>
        <p:nvSpPr>
          <p:cNvPr id="8" name="Footer Placeholder 7">
            <a:extLst>
              <a:ext uri="{FF2B5EF4-FFF2-40B4-BE49-F238E27FC236}">
                <a16:creationId xmlns:a16="http://schemas.microsoft.com/office/drawing/2014/main" id="{02E14E2D-0B12-C060-66FA-BA74167AF49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555D004-413D-10E7-52C2-E0E85AB59C88}"/>
              </a:ext>
            </a:extLst>
          </p:cNvPr>
          <p:cNvSpPr>
            <a:spLocks noGrp="1"/>
          </p:cNvSpPr>
          <p:nvPr>
            <p:ph type="sldNum" sz="quarter" idx="12"/>
          </p:nvPr>
        </p:nvSpPr>
        <p:spPr/>
        <p:txBody>
          <a:bodyPr/>
          <a:lstStyle/>
          <a:p>
            <a:fld id="{A91043EC-CF5B-4EE6-A536-D4FB95C6A994}" type="slidenum">
              <a:rPr lang="en-AU" smtClean="0"/>
              <a:t>‹#›</a:t>
            </a:fld>
            <a:endParaRPr lang="en-AU"/>
          </a:p>
        </p:txBody>
      </p:sp>
    </p:spTree>
    <p:extLst>
      <p:ext uri="{BB962C8B-B14F-4D97-AF65-F5344CB8AC3E}">
        <p14:creationId xmlns:p14="http://schemas.microsoft.com/office/powerpoint/2010/main" val="383803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33E2-049A-4C6F-66FB-5056C7F6E93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D99B0DA-C7F5-EE20-C2D8-8D44980287C4}"/>
              </a:ext>
            </a:extLst>
          </p:cNvPr>
          <p:cNvSpPr>
            <a:spLocks noGrp="1"/>
          </p:cNvSpPr>
          <p:nvPr>
            <p:ph type="dt" sz="half" idx="10"/>
          </p:nvPr>
        </p:nvSpPr>
        <p:spPr/>
        <p:txBody>
          <a:bodyPr/>
          <a:lstStyle/>
          <a:p>
            <a:fld id="{BF9D516E-8707-47AB-8500-24952FEB346E}" type="datetimeFigureOut">
              <a:rPr lang="en-AU" smtClean="0"/>
              <a:t>21/02/2023</a:t>
            </a:fld>
            <a:endParaRPr lang="en-AU"/>
          </a:p>
        </p:txBody>
      </p:sp>
      <p:sp>
        <p:nvSpPr>
          <p:cNvPr id="4" name="Footer Placeholder 3">
            <a:extLst>
              <a:ext uri="{FF2B5EF4-FFF2-40B4-BE49-F238E27FC236}">
                <a16:creationId xmlns:a16="http://schemas.microsoft.com/office/drawing/2014/main" id="{1CAF4583-33CF-8817-E5F8-DB0AD943824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AFE46DF-87E9-EE05-9D0D-4ACB2EBB0218}"/>
              </a:ext>
            </a:extLst>
          </p:cNvPr>
          <p:cNvSpPr>
            <a:spLocks noGrp="1"/>
          </p:cNvSpPr>
          <p:nvPr>
            <p:ph type="sldNum" sz="quarter" idx="12"/>
          </p:nvPr>
        </p:nvSpPr>
        <p:spPr/>
        <p:txBody>
          <a:bodyPr/>
          <a:lstStyle/>
          <a:p>
            <a:fld id="{A91043EC-CF5B-4EE6-A536-D4FB95C6A994}" type="slidenum">
              <a:rPr lang="en-AU" smtClean="0"/>
              <a:t>‹#›</a:t>
            </a:fld>
            <a:endParaRPr lang="en-AU"/>
          </a:p>
        </p:txBody>
      </p:sp>
    </p:spTree>
    <p:extLst>
      <p:ext uri="{BB962C8B-B14F-4D97-AF65-F5344CB8AC3E}">
        <p14:creationId xmlns:p14="http://schemas.microsoft.com/office/powerpoint/2010/main" val="339022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862D25-4632-2ADC-F09F-9B5E2B23D29B}"/>
              </a:ext>
            </a:extLst>
          </p:cNvPr>
          <p:cNvSpPr>
            <a:spLocks noGrp="1"/>
          </p:cNvSpPr>
          <p:nvPr>
            <p:ph type="dt" sz="half" idx="10"/>
          </p:nvPr>
        </p:nvSpPr>
        <p:spPr/>
        <p:txBody>
          <a:bodyPr/>
          <a:lstStyle/>
          <a:p>
            <a:fld id="{BF9D516E-8707-47AB-8500-24952FEB346E}" type="datetimeFigureOut">
              <a:rPr lang="en-AU" smtClean="0"/>
              <a:t>21/02/2023</a:t>
            </a:fld>
            <a:endParaRPr lang="en-AU"/>
          </a:p>
        </p:txBody>
      </p:sp>
      <p:sp>
        <p:nvSpPr>
          <p:cNvPr id="3" name="Footer Placeholder 2">
            <a:extLst>
              <a:ext uri="{FF2B5EF4-FFF2-40B4-BE49-F238E27FC236}">
                <a16:creationId xmlns:a16="http://schemas.microsoft.com/office/drawing/2014/main" id="{8D7C048C-CC19-F193-8182-0A2336CF7FE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91C192A-0FDD-99EF-FCD2-CA8A0555133A}"/>
              </a:ext>
            </a:extLst>
          </p:cNvPr>
          <p:cNvSpPr>
            <a:spLocks noGrp="1"/>
          </p:cNvSpPr>
          <p:nvPr>
            <p:ph type="sldNum" sz="quarter" idx="12"/>
          </p:nvPr>
        </p:nvSpPr>
        <p:spPr/>
        <p:txBody>
          <a:bodyPr/>
          <a:lstStyle/>
          <a:p>
            <a:fld id="{A91043EC-CF5B-4EE6-A536-D4FB95C6A994}" type="slidenum">
              <a:rPr lang="en-AU" smtClean="0"/>
              <a:t>‹#›</a:t>
            </a:fld>
            <a:endParaRPr lang="en-AU"/>
          </a:p>
        </p:txBody>
      </p:sp>
    </p:spTree>
    <p:extLst>
      <p:ext uri="{BB962C8B-B14F-4D97-AF65-F5344CB8AC3E}">
        <p14:creationId xmlns:p14="http://schemas.microsoft.com/office/powerpoint/2010/main" val="166775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8D2B-A918-DC0E-43F2-11FEE96C1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749D8BC-8DD8-5A10-DA7F-A131ECD71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D484218-B8A5-75D6-26C4-869452365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E825A9-7591-4941-03B1-D448AF7C3C51}"/>
              </a:ext>
            </a:extLst>
          </p:cNvPr>
          <p:cNvSpPr>
            <a:spLocks noGrp="1"/>
          </p:cNvSpPr>
          <p:nvPr>
            <p:ph type="dt" sz="half" idx="10"/>
          </p:nvPr>
        </p:nvSpPr>
        <p:spPr/>
        <p:txBody>
          <a:bodyPr/>
          <a:lstStyle/>
          <a:p>
            <a:fld id="{BF9D516E-8707-47AB-8500-24952FEB346E}" type="datetimeFigureOut">
              <a:rPr lang="en-AU" smtClean="0"/>
              <a:t>21/02/2023</a:t>
            </a:fld>
            <a:endParaRPr lang="en-AU"/>
          </a:p>
        </p:txBody>
      </p:sp>
      <p:sp>
        <p:nvSpPr>
          <p:cNvPr id="6" name="Footer Placeholder 5">
            <a:extLst>
              <a:ext uri="{FF2B5EF4-FFF2-40B4-BE49-F238E27FC236}">
                <a16:creationId xmlns:a16="http://schemas.microsoft.com/office/drawing/2014/main" id="{5F91DAFF-B6DF-6A28-C4A9-5D3F5AEDC6B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6CDF61B-B637-9049-48E2-9E3C995AC738}"/>
              </a:ext>
            </a:extLst>
          </p:cNvPr>
          <p:cNvSpPr>
            <a:spLocks noGrp="1"/>
          </p:cNvSpPr>
          <p:nvPr>
            <p:ph type="sldNum" sz="quarter" idx="12"/>
          </p:nvPr>
        </p:nvSpPr>
        <p:spPr/>
        <p:txBody>
          <a:bodyPr/>
          <a:lstStyle/>
          <a:p>
            <a:fld id="{A91043EC-CF5B-4EE6-A536-D4FB95C6A994}" type="slidenum">
              <a:rPr lang="en-AU" smtClean="0"/>
              <a:t>‹#›</a:t>
            </a:fld>
            <a:endParaRPr lang="en-AU"/>
          </a:p>
        </p:txBody>
      </p:sp>
    </p:spTree>
    <p:extLst>
      <p:ext uri="{BB962C8B-B14F-4D97-AF65-F5344CB8AC3E}">
        <p14:creationId xmlns:p14="http://schemas.microsoft.com/office/powerpoint/2010/main" val="282629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415F-5E52-D999-6753-EBC69487F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6590E3A-2B32-B7B3-E132-5AA7027F2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0095B14-B569-E084-BB7D-70E744218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C4E805-2E51-4511-D038-7F00C70F42E9}"/>
              </a:ext>
            </a:extLst>
          </p:cNvPr>
          <p:cNvSpPr>
            <a:spLocks noGrp="1"/>
          </p:cNvSpPr>
          <p:nvPr>
            <p:ph type="dt" sz="half" idx="10"/>
          </p:nvPr>
        </p:nvSpPr>
        <p:spPr/>
        <p:txBody>
          <a:bodyPr/>
          <a:lstStyle/>
          <a:p>
            <a:fld id="{BF9D516E-8707-47AB-8500-24952FEB346E}" type="datetimeFigureOut">
              <a:rPr lang="en-AU" smtClean="0"/>
              <a:t>21/02/2023</a:t>
            </a:fld>
            <a:endParaRPr lang="en-AU"/>
          </a:p>
        </p:txBody>
      </p:sp>
      <p:sp>
        <p:nvSpPr>
          <p:cNvPr id="6" name="Footer Placeholder 5">
            <a:extLst>
              <a:ext uri="{FF2B5EF4-FFF2-40B4-BE49-F238E27FC236}">
                <a16:creationId xmlns:a16="http://schemas.microsoft.com/office/drawing/2014/main" id="{BE7313F5-FB62-64CF-10A3-85C64B03D6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FF562C8-A7C6-29F1-CF03-8B341BCF9AC7}"/>
              </a:ext>
            </a:extLst>
          </p:cNvPr>
          <p:cNvSpPr>
            <a:spLocks noGrp="1"/>
          </p:cNvSpPr>
          <p:nvPr>
            <p:ph type="sldNum" sz="quarter" idx="12"/>
          </p:nvPr>
        </p:nvSpPr>
        <p:spPr/>
        <p:txBody>
          <a:bodyPr/>
          <a:lstStyle/>
          <a:p>
            <a:fld id="{A91043EC-CF5B-4EE6-A536-D4FB95C6A994}" type="slidenum">
              <a:rPr lang="en-AU" smtClean="0"/>
              <a:t>‹#›</a:t>
            </a:fld>
            <a:endParaRPr lang="en-AU"/>
          </a:p>
        </p:txBody>
      </p:sp>
    </p:spTree>
    <p:extLst>
      <p:ext uri="{BB962C8B-B14F-4D97-AF65-F5344CB8AC3E}">
        <p14:creationId xmlns:p14="http://schemas.microsoft.com/office/powerpoint/2010/main" val="424061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479A78-C2AA-7F79-D981-F445A19845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A1AC17D-7328-6CC1-0504-ED60D6B0F6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B3DC131-1EBD-5D85-D838-8F5FCF3C3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D516E-8707-47AB-8500-24952FEB346E}" type="datetimeFigureOut">
              <a:rPr lang="en-AU" smtClean="0"/>
              <a:t>21/02/2023</a:t>
            </a:fld>
            <a:endParaRPr lang="en-AU"/>
          </a:p>
        </p:txBody>
      </p:sp>
      <p:sp>
        <p:nvSpPr>
          <p:cNvPr id="5" name="Footer Placeholder 4">
            <a:extLst>
              <a:ext uri="{FF2B5EF4-FFF2-40B4-BE49-F238E27FC236}">
                <a16:creationId xmlns:a16="http://schemas.microsoft.com/office/drawing/2014/main" id="{75F5798A-133D-289B-ECEF-F2DC911E79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F916046-D0F9-1B37-F7C7-C400438025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043EC-CF5B-4EE6-A536-D4FB95C6A994}" type="slidenum">
              <a:rPr lang="en-AU" smtClean="0"/>
              <a:t>‹#›</a:t>
            </a:fld>
            <a:endParaRPr lang="en-AU"/>
          </a:p>
        </p:txBody>
      </p:sp>
    </p:spTree>
    <p:extLst>
      <p:ext uri="{BB962C8B-B14F-4D97-AF65-F5344CB8AC3E}">
        <p14:creationId xmlns:p14="http://schemas.microsoft.com/office/powerpoint/2010/main" val="4080649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F1024-56A2-42A0-94F2-77A6B835219C}" type="datetime1">
              <a:rPr lang="en-AU" smtClean="0"/>
              <a:t>21/02/2023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966646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customXml" Target="../../customXml/item1.xml"/><Relationship Id="rId1" Type="http://schemas.openxmlformats.org/officeDocument/2006/relationships/customXml" Target="../../customXml/item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wBEfrCtv6t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tascharter.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A5CD007-40B7-8141-94F2-22694B2D5708}"/>
              </a:ext>
            </a:extLst>
          </p:cNvPr>
          <p:cNvPicPr>
            <a:picLocks noGrp="1" noChangeAspect="1"/>
          </p:cNvPicPr>
          <p:nvPr>
            <p:ph type="pic" sz="quarter" idx="10"/>
          </p:nvPr>
        </p:nvPicPr>
        <p:blipFill rotWithShape="1">
          <a:blip r:embed="rId5"/>
          <a:srcRect l="10342" r="10342"/>
          <a:stretch/>
        </p:blipFill>
        <p:spPr/>
      </p:pic>
      <p:sp>
        <p:nvSpPr>
          <p:cNvPr id="13" name="Title 17">
            <a:extLst>
              <a:ext uri="{FF2B5EF4-FFF2-40B4-BE49-F238E27FC236}">
                <a16:creationId xmlns:a16="http://schemas.microsoft.com/office/drawing/2014/main" id="{45319C67-0D0B-CA2A-4940-FB33924E22C7}"/>
              </a:ext>
            </a:extLst>
          </p:cNvPr>
          <p:cNvSpPr>
            <a:spLocks noGrp="1"/>
          </p:cNvSpPr>
          <p:nvPr/>
        </p:nvSpPr>
        <p:spPr>
          <a:xfrm>
            <a:off x="667566" y="3924941"/>
            <a:ext cx="5386385" cy="2213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dirty="0">
                <a:solidFill>
                  <a:srgbClr val="FF0000"/>
                </a:solidFill>
                <a:latin typeface="Cambria" panose="02040503050406030204" pitchFamily="18" charset="0"/>
                <a:ea typeface="Cambria" panose="02040503050406030204" pitchFamily="18" charset="0"/>
              </a:rPr>
              <a:t>Leading Mental Health and Wellbeing in Volunteer Workforces – The Organisational Perspective </a:t>
            </a:r>
          </a:p>
        </p:txBody>
      </p:sp>
      <p:pic>
        <p:nvPicPr>
          <p:cNvPr id="16" name="Picture 16" descr="A picture containing text&#10;&#10;Description automatically generated">
            <a:extLst>
              <a:ext uri="{FF2B5EF4-FFF2-40B4-BE49-F238E27FC236}">
                <a16:creationId xmlns:a16="http://schemas.microsoft.com/office/drawing/2014/main" id="{CA0FA091-A77C-2BF0-25CC-44E5A52A0C95}"/>
              </a:ext>
            </a:extLst>
          </p:cNvPr>
          <p:cNvPicPr>
            <a:picLocks noChangeAspect="1"/>
          </p:cNvPicPr>
          <p:nvPr/>
        </p:nvPicPr>
        <p:blipFill>
          <a:blip r:embed="rId6"/>
          <a:stretch>
            <a:fillRect/>
          </a:stretch>
        </p:blipFill>
        <p:spPr>
          <a:xfrm>
            <a:off x="1062448" y="1747837"/>
            <a:ext cx="2571750" cy="809625"/>
          </a:xfrm>
          <a:prstGeom prst="rect">
            <a:avLst/>
          </a:prstGeom>
        </p:spPr>
      </p:pic>
      <p:pic>
        <p:nvPicPr>
          <p:cNvPr id="17" name="Picture 19" descr="A picture containing text&#10;&#10;Description automatically generated">
            <a:extLst>
              <a:ext uri="{FF2B5EF4-FFF2-40B4-BE49-F238E27FC236}">
                <a16:creationId xmlns:a16="http://schemas.microsoft.com/office/drawing/2014/main" id="{5639BFC5-2B69-8075-0720-BD4E7BB6BE9B}"/>
              </a:ext>
            </a:extLst>
          </p:cNvPr>
          <p:cNvPicPr>
            <a:picLocks noChangeAspect="1"/>
          </p:cNvPicPr>
          <p:nvPr/>
        </p:nvPicPr>
        <p:blipFill>
          <a:blip r:embed="rId7"/>
          <a:stretch>
            <a:fillRect/>
          </a:stretch>
        </p:blipFill>
        <p:spPr>
          <a:xfrm>
            <a:off x="667566" y="2712564"/>
            <a:ext cx="2200275" cy="1057275"/>
          </a:xfrm>
          <a:prstGeom prst="rect">
            <a:avLst/>
          </a:prstGeom>
        </p:spPr>
      </p:pic>
      <p:pic>
        <p:nvPicPr>
          <p:cNvPr id="1028" name="Picture 4" descr="University of Tasmania Logo PNG Vector (EPS) Free Download">
            <a:extLst>
              <a:ext uri="{FF2B5EF4-FFF2-40B4-BE49-F238E27FC236}">
                <a16:creationId xmlns:a16="http://schemas.microsoft.com/office/drawing/2014/main" id="{F926053C-F0F6-3753-2DEF-A572FD9930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5580" y="2712564"/>
            <a:ext cx="1332699" cy="10572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D03E708-DDBB-9933-6F47-9E1E2B433FAB}"/>
              </a:ext>
            </a:extLst>
          </p:cNvPr>
          <p:cNvSpPr>
            <a:spLocks noGrp="1"/>
          </p:cNvSpPr>
          <p:nvPr>
            <p:ph type="sldNum" sz="quarter" idx="18"/>
          </p:nvPr>
        </p:nvSpPr>
        <p:spPr/>
        <p:txBody>
          <a:bodyPr/>
          <a:lstStyle/>
          <a:p>
            <a:fld id="{637F1898-EC4E-5143-A11B-97469EC78C6E}" type="slidenum">
              <a:rPr lang="en-AU" smtClean="0"/>
              <a:pPr/>
              <a:t>1</a:t>
            </a:fld>
            <a:endParaRPr lang="en-AU" dirty="0"/>
          </a:p>
        </p:txBody>
      </p:sp>
    </p:spTree>
    <p:custDataLst>
      <p:custData r:id="rId1"/>
      <p:custData r:id="rId2"/>
    </p:custDataLst>
    <p:extLst>
      <p:ext uri="{BB962C8B-B14F-4D97-AF65-F5344CB8AC3E}">
        <p14:creationId xmlns:p14="http://schemas.microsoft.com/office/powerpoint/2010/main" val="3178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71DDA-EAF6-4A7A-A82D-C6F4D4D4A942}"/>
              </a:ext>
            </a:extLst>
          </p:cNvPr>
          <p:cNvSpPr>
            <a:spLocks noGrp="1"/>
          </p:cNvSpPr>
          <p:nvPr>
            <p:ph idx="1"/>
          </p:nvPr>
        </p:nvSpPr>
        <p:spPr>
          <a:xfrm>
            <a:off x="753677" y="1713286"/>
            <a:ext cx="10515600" cy="3459902"/>
          </a:xfrm>
        </p:spPr>
        <p:txBody>
          <a:bodyPr vert="horz" lIns="91440" tIns="45720" rIns="91440" bIns="45720" rtlCol="0" anchor="t">
            <a:normAutofit/>
          </a:bodyPr>
          <a:lstStyle/>
          <a:p>
            <a:pPr marL="0" indent="0">
              <a:buNone/>
            </a:pPr>
            <a:endParaRPr lang="en-AU" sz="2000" b="1" cap="all" dirty="0">
              <a:solidFill>
                <a:srgbClr val="333333"/>
              </a:solidFill>
              <a:latin typeface="Cambria" panose="02040503050406030204" pitchFamily="18" charset="0"/>
              <a:ea typeface="Cambria" panose="02040503050406030204" pitchFamily="18" charset="0"/>
              <a:cs typeface="Calibri" panose="020F0502020204030204"/>
            </a:endParaRPr>
          </a:p>
          <a:p>
            <a:pPr marL="0" indent="0">
              <a:lnSpc>
                <a:spcPct val="107000"/>
              </a:lnSpc>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AU" sz="2000" b="1" cap="all" dirty="0">
              <a:solidFill>
                <a:srgbClr val="333333"/>
              </a:solidFill>
              <a:latin typeface="Cambria" panose="02040503050406030204" pitchFamily="18" charset="0"/>
              <a:ea typeface="Cambria" panose="02040503050406030204" pitchFamily="18" charset="0"/>
              <a:cs typeface="Calibri" panose="020F0502020204030204"/>
            </a:endParaRPr>
          </a:p>
          <a:p>
            <a:endParaRPr lang="en-AU" sz="2000" b="1" cap="all" dirty="0">
              <a:solidFill>
                <a:srgbClr val="333333"/>
              </a:solidFill>
              <a:latin typeface="Cambria" panose="02040503050406030204" pitchFamily="18" charset="0"/>
              <a:ea typeface="Cambria" panose="02040503050406030204" pitchFamily="18" charset="0"/>
              <a:cs typeface="Calibri" panose="020F0502020204030204"/>
            </a:endParaRPr>
          </a:p>
          <a:p>
            <a:endParaRPr lang="en-AU" sz="2000" b="1" cap="all" dirty="0">
              <a:solidFill>
                <a:srgbClr val="333333"/>
              </a:solidFill>
              <a:latin typeface="Cambria" panose="02040503050406030204" pitchFamily="18" charset="0"/>
              <a:ea typeface="Cambria" panose="02040503050406030204" pitchFamily="18" charset="0"/>
              <a:cs typeface="Calibri" panose="020F0502020204030204"/>
            </a:endParaRPr>
          </a:p>
          <a:p>
            <a:endParaRPr lang="en-AU" sz="2000" b="1" cap="all" dirty="0">
              <a:solidFill>
                <a:srgbClr val="333333"/>
              </a:solidFill>
              <a:latin typeface="Cambria" panose="02040503050406030204" pitchFamily="18" charset="0"/>
              <a:ea typeface="Cambria" panose="02040503050406030204" pitchFamily="18" charset="0"/>
              <a:cs typeface="Calibri" panose="020F0502020204030204"/>
            </a:endParaRPr>
          </a:p>
          <a:p>
            <a:endParaRPr lang="en-AU" sz="2000" b="1" cap="all" dirty="0">
              <a:solidFill>
                <a:srgbClr val="333333"/>
              </a:solidFill>
              <a:latin typeface="Cambria" panose="02040503050406030204" pitchFamily="18" charset="0"/>
              <a:ea typeface="Cambria" panose="02040503050406030204" pitchFamily="18" charset="0"/>
              <a:cs typeface="Calibri" panose="020F0502020204030204"/>
            </a:endParaRPr>
          </a:p>
          <a:p>
            <a:pPr marL="0" indent="0">
              <a:buNone/>
            </a:pPr>
            <a:endParaRPr lang="en-AU" sz="2000" b="1" i="1" cap="all" dirty="0">
              <a:solidFill>
                <a:srgbClr val="333333"/>
              </a:solidFill>
              <a:latin typeface="Cambria" panose="02040503050406030204" pitchFamily="18" charset="0"/>
              <a:ea typeface="Cambria" panose="02040503050406030204" pitchFamily="18" charset="0"/>
              <a:cs typeface="Calibri" panose="020F0502020204030204"/>
            </a:endParaRPr>
          </a:p>
          <a:p>
            <a:endParaRPr lang="en-US" sz="2000" b="1" i="1" dirty="0">
              <a:latin typeface="Cambria" panose="02040503050406030204" pitchFamily="18" charset="0"/>
              <a:ea typeface="Cambria" panose="02040503050406030204" pitchFamily="18" charset="0"/>
              <a:cs typeface="Calibri" panose="020F0502020204030204"/>
            </a:endParaRPr>
          </a:p>
          <a:p>
            <a:pPr marL="0" indent="0">
              <a:buNone/>
            </a:pPr>
            <a:endParaRPr lang="en-US" sz="2000" b="1" dirty="0">
              <a:latin typeface="Cambria"/>
              <a:ea typeface="Cambria"/>
              <a:cs typeface="Calibri" panose="020F0502020204030204"/>
            </a:endParaRPr>
          </a:p>
        </p:txBody>
      </p:sp>
      <p:sp>
        <p:nvSpPr>
          <p:cNvPr id="4" name="Slide Number Placeholder 3">
            <a:extLst>
              <a:ext uri="{FF2B5EF4-FFF2-40B4-BE49-F238E27FC236}">
                <a16:creationId xmlns:a16="http://schemas.microsoft.com/office/drawing/2014/main" id="{02AFD78D-1F4B-595B-3A73-EC6390C9FF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2EC71-166C-4C72-BCCA-AA2B27934A9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C7EC4D7-6D63-9707-EBED-C5449C8764F2}"/>
              </a:ext>
            </a:extLst>
          </p:cNvPr>
          <p:cNvPicPr>
            <a:picLocks noChangeAspect="1"/>
          </p:cNvPicPr>
          <p:nvPr/>
        </p:nvPicPr>
        <p:blipFill>
          <a:blip r:embed="rId3"/>
          <a:stretch>
            <a:fillRect/>
          </a:stretch>
        </p:blipFill>
        <p:spPr>
          <a:xfrm>
            <a:off x="838200" y="1530735"/>
            <a:ext cx="9070298" cy="3443985"/>
          </a:xfrm>
          <a:prstGeom prst="rect">
            <a:avLst/>
          </a:prstGeom>
        </p:spPr>
      </p:pic>
      <p:sp>
        <p:nvSpPr>
          <p:cNvPr id="13" name="Title 12">
            <a:extLst>
              <a:ext uri="{FF2B5EF4-FFF2-40B4-BE49-F238E27FC236}">
                <a16:creationId xmlns:a16="http://schemas.microsoft.com/office/drawing/2014/main" id="{7DFAAD6C-E018-EBD5-83A1-4ECC28A70856}"/>
              </a:ext>
            </a:extLst>
          </p:cNvPr>
          <p:cNvSpPr>
            <a:spLocks noGrp="1"/>
          </p:cNvSpPr>
          <p:nvPr>
            <p:ph type="title"/>
          </p:nvPr>
        </p:nvSpPr>
        <p:spPr/>
        <p:txBody>
          <a:bodyPr/>
          <a:lstStyle/>
          <a:p>
            <a:r>
              <a:rPr lang="en-AU" sz="4400" b="1" dirty="0">
                <a:solidFill>
                  <a:srgbClr val="F79A0F"/>
                </a:solidFill>
                <a:latin typeface="Cambria"/>
                <a:ea typeface="Cambria"/>
              </a:rPr>
              <a:t>What is a psychosocial hazard?</a:t>
            </a:r>
            <a:endParaRPr lang="en-US" dirty="0"/>
          </a:p>
        </p:txBody>
      </p:sp>
      <p:pic>
        <p:nvPicPr>
          <p:cNvPr id="2" name="Picture 4" descr="Logo, company name&#10;&#10;Description automatically generated with medium confidence">
            <a:extLst>
              <a:ext uri="{FF2B5EF4-FFF2-40B4-BE49-F238E27FC236}">
                <a16:creationId xmlns:a16="http://schemas.microsoft.com/office/drawing/2014/main" id="{AD64FA8E-346E-34F1-C02E-EE3C3B55E897}"/>
              </a:ext>
            </a:extLst>
          </p:cNvPr>
          <p:cNvPicPr>
            <a:picLocks noChangeAspect="1"/>
          </p:cNvPicPr>
          <p:nvPr/>
        </p:nvPicPr>
        <p:blipFill>
          <a:blip r:embed="rId4"/>
          <a:stretch>
            <a:fillRect/>
          </a:stretch>
        </p:blipFill>
        <p:spPr>
          <a:xfrm>
            <a:off x="162983" y="6092649"/>
            <a:ext cx="1028700" cy="542925"/>
          </a:xfrm>
          <a:prstGeom prst="rect">
            <a:avLst/>
          </a:prstGeom>
        </p:spPr>
      </p:pic>
      <p:sp>
        <p:nvSpPr>
          <p:cNvPr id="10" name="TextBox 9">
            <a:extLst>
              <a:ext uri="{FF2B5EF4-FFF2-40B4-BE49-F238E27FC236}">
                <a16:creationId xmlns:a16="http://schemas.microsoft.com/office/drawing/2014/main" id="{A46547BF-7033-2A2A-012A-EE83F3F45702}"/>
              </a:ext>
            </a:extLst>
          </p:cNvPr>
          <p:cNvSpPr txBox="1"/>
          <p:nvPr/>
        </p:nvSpPr>
        <p:spPr>
          <a:xfrm>
            <a:off x="353795" y="5247850"/>
            <a:ext cx="10515600" cy="646331"/>
          </a:xfrm>
          <a:prstGeom prst="rect">
            <a:avLst/>
          </a:prstGeom>
          <a:noFill/>
        </p:spPr>
        <p:txBody>
          <a:bodyPr wrap="square">
            <a:spAutoFit/>
          </a:bodyPr>
          <a:lstStyle/>
          <a:p>
            <a:r>
              <a:rPr lang="en-AU" b="1" dirty="0">
                <a:latin typeface="Cambria" panose="02040503050406030204" pitchFamily="18" charset="0"/>
                <a:ea typeface="Cambria" panose="02040503050406030204" pitchFamily="18" charset="0"/>
              </a:rPr>
              <a:t>1</a:t>
            </a:r>
            <a:r>
              <a:rPr lang="en-AU" dirty="0">
                <a:latin typeface="Cambria" panose="02040503050406030204" pitchFamily="18" charset="0"/>
                <a:ea typeface="Cambria" panose="02040503050406030204" pitchFamily="18" charset="0"/>
              </a:rPr>
              <a:t> WHS laws use the term plant to describe machinery, equipment, appliances, containers, implements and tools, any part of those things or anything fitted or connected to those things.</a:t>
            </a:r>
          </a:p>
        </p:txBody>
      </p:sp>
    </p:spTree>
    <p:extLst>
      <p:ext uri="{BB962C8B-B14F-4D97-AF65-F5344CB8AC3E}">
        <p14:creationId xmlns:p14="http://schemas.microsoft.com/office/powerpoint/2010/main" val="144387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2">
            <a:extLst>
              <a:ext uri="{FF2B5EF4-FFF2-40B4-BE49-F238E27FC236}">
                <a16:creationId xmlns:a16="http://schemas.microsoft.com/office/drawing/2014/main" id="{C54BBFC1-C2B1-5B38-6915-C7518A3B9FD4}"/>
              </a:ext>
            </a:extLst>
          </p:cNvPr>
          <p:cNvSpPr>
            <a:spLocks noGrp="1"/>
          </p:cNvSpPr>
          <p:nvPr>
            <p:ph type="title"/>
          </p:nvPr>
        </p:nvSpPr>
        <p:spPr>
          <a:xfrm>
            <a:off x="546351" y="433545"/>
            <a:ext cx="11139854" cy="930447"/>
          </a:xfrm>
        </p:spPr>
        <p:txBody>
          <a:bodyPr vert="horz" lIns="91440" tIns="45720" rIns="91440" bIns="45720" rtlCol="0" anchor="b">
            <a:noAutofit/>
          </a:bodyPr>
          <a:lstStyle/>
          <a:p>
            <a:pPr algn="ctr"/>
            <a:r>
              <a:rPr lang="en-US" sz="4000" b="1" dirty="0">
                <a:solidFill>
                  <a:srgbClr val="FFFFFF"/>
                </a:solidFill>
                <a:latin typeface="Cambria" panose="02040503050406030204" pitchFamily="18" charset="0"/>
                <a:ea typeface="Cambria" panose="02040503050406030204" pitchFamily="18" charset="0"/>
              </a:rPr>
              <a:t>How can you identify psychosocial hazards?</a:t>
            </a:r>
            <a:endParaRPr lang="en-US" sz="4000" dirty="0">
              <a:solidFill>
                <a:srgbClr val="FFFFFF"/>
              </a:solidFill>
              <a:latin typeface="Cambria" panose="02040503050406030204" pitchFamily="18" charset="0"/>
              <a:ea typeface="Cambria" panose="02040503050406030204" pitchFamily="18" charset="0"/>
            </a:endParaRPr>
          </a:p>
        </p:txBody>
      </p:sp>
      <p:cxnSp>
        <p:nvCxnSpPr>
          <p:cNvPr id="1042" name="Straight Connector 104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Timeline&#10;&#10;Description automatically generated">
            <a:extLst>
              <a:ext uri="{FF2B5EF4-FFF2-40B4-BE49-F238E27FC236}">
                <a16:creationId xmlns:a16="http://schemas.microsoft.com/office/drawing/2014/main" id="{C6CCF81D-70BF-3868-D8D2-69729673C7DB}"/>
              </a:ext>
            </a:extLst>
          </p:cNvPr>
          <p:cNvPicPr>
            <a:picLocks noGrp="1" noChangeAspect="1"/>
          </p:cNvPicPr>
          <p:nvPr>
            <p:ph idx="1"/>
          </p:nvPr>
        </p:nvPicPr>
        <p:blipFill>
          <a:blip r:embed="rId3"/>
          <a:stretch>
            <a:fillRect/>
          </a:stretch>
        </p:blipFill>
        <p:spPr>
          <a:xfrm>
            <a:off x="1410500" y="2426818"/>
            <a:ext cx="3298050" cy="3997637"/>
          </a:xfrm>
          <a:prstGeom prst="rect">
            <a:avLst/>
          </a:prstGeom>
        </p:spPr>
      </p:pic>
      <p:cxnSp>
        <p:nvCxnSpPr>
          <p:cNvPr id="1044" name="Straight Connector 104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No alternative text description for this image">
            <a:extLst>
              <a:ext uri="{FF2B5EF4-FFF2-40B4-BE49-F238E27FC236}">
                <a16:creationId xmlns:a16="http://schemas.microsoft.com/office/drawing/2014/main" id="{3F192933-B06B-F6FE-40A7-6341450CFE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74213" y="2426818"/>
            <a:ext cx="3997637" cy="39976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go, company name&#10;&#10;Description automatically generated with medium confidence">
            <a:extLst>
              <a:ext uri="{FF2B5EF4-FFF2-40B4-BE49-F238E27FC236}">
                <a16:creationId xmlns:a16="http://schemas.microsoft.com/office/drawing/2014/main" id="{CAB8E981-5052-90FC-B290-7A03BA39F66F}"/>
              </a:ext>
            </a:extLst>
          </p:cNvPr>
          <p:cNvPicPr>
            <a:picLocks noChangeAspect="1"/>
          </p:cNvPicPr>
          <p:nvPr/>
        </p:nvPicPr>
        <p:blipFill>
          <a:blip r:embed="rId5"/>
          <a:stretch>
            <a:fillRect/>
          </a:stretch>
        </p:blipFill>
        <p:spPr>
          <a:xfrm>
            <a:off x="162983" y="6092649"/>
            <a:ext cx="1028700" cy="542925"/>
          </a:xfrm>
          <a:prstGeom prst="rect">
            <a:avLst/>
          </a:prstGeom>
        </p:spPr>
      </p:pic>
    </p:spTree>
    <p:extLst>
      <p:ext uri="{BB962C8B-B14F-4D97-AF65-F5344CB8AC3E}">
        <p14:creationId xmlns:p14="http://schemas.microsoft.com/office/powerpoint/2010/main" val="3324414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3" name="Rectangle 41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797024-2422-412B-AB88-9449A44E602E}"/>
              </a:ext>
            </a:extLst>
          </p:cNvPr>
          <p:cNvSpPr>
            <a:spLocks noGrp="1"/>
          </p:cNvSpPr>
          <p:nvPr>
            <p:ph type="title"/>
          </p:nvPr>
        </p:nvSpPr>
        <p:spPr>
          <a:xfrm>
            <a:off x="841248" y="548640"/>
            <a:ext cx="3600860" cy="5431536"/>
          </a:xfrm>
        </p:spPr>
        <p:txBody>
          <a:bodyPr>
            <a:normAutofit/>
          </a:bodyPr>
          <a:lstStyle/>
          <a:p>
            <a:r>
              <a:rPr lang="en-AU" sz="4600" b="1">
                <a:latin typeface="Cambria"/>
                <a:ea typeface="Cambria"/>
              </a:rPr>
              <a:t>Activity: Controlling psychosocial hazards</a:t>
            </a:r>
            <a:endParaRPr lang="en-AU" sz="4600" b="1">
              <a:latin typeface="Cambria" panose="02040503050406030204" pitchFamily="18" charset="0"/>
              <a:ea typeface="Cambria" panose="02040503050406030204" pitchFamily="18" charset="0"/>
            </a:endParaRPr>
          </a:p>
        </p:txBody>
      </p:sp>
      <p:sp>
        <p:nvSpPr>
          <p:cNvPr id="41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14B0E13C-2B6B-067B-8E29-451BC54C8857}"/>
              </a:ext>
            </a:extLst>
          </p:cNvPr>
          <p:cNvSpPr>
            <a:spLocks noGrp="1"/>
          </p:cNvSpPr>
          <p:nvPr>
            <p:ph idx="1"/>
          </p:nvPr>
        </p:nvSpPr>
        <p:spPr>
          <a:xfrm>
            <a:off x="5126418" y="552091"/>
            <a:ext cx="6224335" cy="5431536"/>
          </a:xfrm>
        </p:spPr>
        <p:txBody>
          <a:bodyPr anchor="ctr">
            <a:normAutofit/>
          </a:bodyPr>
          <a:lstStyle/>
          <a:p>
            <a:r>
              <a:rPr lang="en-AU" sz="2200" dirty="0">
                <a:latin typeface="Cambria" panose="02040503050406030204" pitchFamily="18" charset="0"/>
                <a:ea typeface="Cambria" panose="02040503050406030204" pitchFamily="18" charset="0"/>
              </a:rPr>
              <a:t>To meet the new WHS regulations you need to </a:t>
            </a:r>
            <a:r>
              <a:rPr lang="en-AU" sz="2200" b="1" dirty="0">
                <a:latin typeface="Cambria" panose="02040503050406030204" pitchFamily="18" charset="0"/>
                <a:ea typeface="Cambria" panose="02040503050406030204" pitchFamily="18" charset="0"/>
              </a:rPr>
              <a:t>eliminate</a:t>
            </a:r>
            <a:r>
              <a:rPr lang="en-AU" sz="2200" dirty="0">
                <a:latin typeface="Cambria" panose="02040503050406030204" pitchFamily="18" charset="0"/>
                <a:ea typeface="Cambria" panose="02040503050406030204" pitchFamily="18" charset="0"/>
              </a:rPr>
              <a:t> or </a:t>
            </a:r>
            <a:r>
              <a:rPr lang="en-AU" sz="2200" b="1" dirty="0">
                <a:latin typeface="Cambria" panose="02040503050406030204" pitchFamily="18" charset="0"/>
                <a:ea typeface="Cambria" panose="02040503050406030204" pitchFamily="18" charset="0"/>
              </a:rPr>
              <a:t>minimise</a:t>
            </a:r>
            <a:r>
              <a:rPr lang="en-AU" sz="2200" dirty="0">
                <a:latin typeface="Cambria" panose="02040503050406030204" pitchFamily="18" charset="0"/>
                <a:ea typeface="Cambria" panose="02040503050406030204" pitchFamily="18" charset="0"/>
              </a:rPr>
              <a:t> psychosocial hazards so far as reasonably practicable. You can do this by putting in place a </a:t>
            </a:r>
            <a:r>
              <a:rPr lang="en-AU" sz="2200" b="1" dirty="0">
                <a:latin typeface="Cambria" panose="02040503050406030204" pitchFamily="18" charset="0"/>
                <a:ea typeface="Cambria" panose="02040503050406030204" pitchFamily="18" charset="0"/>
              </a:rPr>
              <a:t>control measure.</a:t>
            </a:r>
          </a:p>
          <a:p>
            <a:endParaRPr lang="en-AU" sz="2200" b="1" dirty="0">
              <a:latin typeface="Cambria" panose="02040503050406030204" pitchFamily="18" charset="0"/>
              <a:ea typeface="Cambria" panose="02040503050406030204" pitchFamily="18" charset="0"/>
            </a:endParaRPr>
          </a:p>
          <a:p>
            <a:r>
              <a:rPr lang="en-AU" sz="2200" dirty="0">
                <a:latin typeface="Cambria" panose="02040503050406030204" pitchFamily="18" charset="0"/>
                <a:ea typeface="Cambria" panose="02040503050406030204" pitchFamily="18" charset="0"/>
              </a:rPr>
              <a:t>Appendix A of the </a:t>
            </a:r>
            <a:r>
              <a:rPr lang="en-AU" sz="2200" i="1" dirty="0">
                <a:latin typeface="Cambria" panose="02040503050406030204" pitchFamily="18" charset="0"/>
                <a:ea typeface="Cambria" panose="02040503050406030204" pitchFamily="18" charset="0"/>
              </a:rPr>
              <a:t>Managing Psychosocial hazards at Work </a:t>
            </a:r>
            <a:r>
              <a:rPr lang="en-AU" sz="2200" dirty="0">
                <a:latin typeface="Cambria" panose="02040503050406030204" pitchFamily="18" charset="0"/>
                <a:ea typeface="Cambria" panose="02040503050406030204" pitchFamily="18" charset="0"/>
              </a:rPr>
              <a:t>Code of Practice provides a list of suggested control measures that you can use to help eliminate or minimise psychosocial hazards.</a:t>
            </a:r>
          </a:p>
          <a:p>
            <a:endParaRPr lang="en-AU" sz="2200" dirty="0">
              <a:latin typeface="Cambria" panose="02040503050406030204" pitchFamily="18" charset="0"/>
              <a:ea typeface="Cambria" panose="02040503050406030204" pitchFamily="18" charset="0"/>
            </a:endParaRPr>
          </a:p>
          <a:p>
            <a:r>
              <a:rPr lang="en-AU" sz="2200" dirty="0">
                <a:latin typeface="Cambria" panose="02040503050406030204" pitchFamily="18" charset="0"/>
                <a:ea typeface="Cambria" panose="02040503050406030204" pitchFamily="18" charset="0"/>
              </a:rPr>
              <a:t>In pairs, read through each of the psychosocial hazards and </a:t>
            </a:r>
            <a:r>
              <a:rPr lang="en-AU" sz="2200" b="1" dirty="0">
                <a:latin typeface="Cambria" panose="02040503050406030204" pitchFamily="18" charset="0"/>
                <a:ea typeface="Cambria" panose="02040503050406030204" pitchFamily="18" charset="0"/>
              </a:rPr>
              <a:t>match them up with a control measure</a:t>
            </a:r>
            <a:r>
              <a:rPr lang="en-AU" sz="2200" dirty="0"/>
              <a:t>. </a:t>
            </a:r>
          </a:p>
        </p:txBody>
      </p:sp>
      <p:sp>
        <p:nvSpPr>
          <p:cNvPr id="5" name="Slide Number Placeholder 4">
            <a:extLst>
              <a:ext uri="{FF2B5EF4-FFF2-40B4-BE49-F238E27FC236}">
                <a16:creationId xmlns:a16="http://schemas.microsoft.com/office/drawing/2014/main" id="{EF1D51C4-2B27-0023-AB3B-00C2B4FE725E}"/>
              </a:ext>
            </a:extLst>
          </p:cNvPr>
          <p:cNvSpPr>
            <a:spLocks noGrp="1"/>
          </p:cNvSpPr>
          <p:nvPr>
            <p:ph type="sldNum" sz="quarter" idx="12"/>
          </p:nvPr>
        </p:nvSpPr>
        <p:spPr>
          <a:xfrm>
            <a:off x="8610600" y="6356350"/>
            <a:ext cx="2743200" cy="365125"/>
          </a:xfrm>
        </p:spPr>
        <p:txBody>
          <a:bodyPr>
            <a:normAutofit/>
          </a:bodyPr>
          <a:lstStyle/>
          <a:p>
            <a:pPr>
              <a:spcAft>
                <a:spcPts val="600"/>
              </a:spcAft>
            </a:pPr>
            <a:fld id="{48F63A3B-78C7-47BE-AE5E-E10140E04643}" type="slidenum">
              <a:rPr lang="en-US"/>
              <a:pPr>
                <a:spcAft>
                  <a:spcPts val="600"/>
                </a:spcAft>
              </a:pPr>
              <a:t>12</a:t>
            </a:fld>
            <a:endParaRPr lang="en-US"/>
          </a:p>
        </p:txBody>
      </p:sp>
      <p:pic>
        <p:nvPicPr>
          <p:cNvPr id="391" name="Picture 391" descr="Logo, company name&#10;&#10;Description automatically generated with medium confidence">
            <a:extLst>
              <a:ext uri="{FF2B5EF4-FFF2-40B4-BE49-F238E27FC236}">
                <a16:creationId xmlns:a16="http://schemas.microsoft.com/office/drawing/2014/main" id="{4CCD8DFA-B417-8B6E-C006-D384E9AE9404}"/>
              </a:ext>
            </a:extLst>
          </p:cNvPr>
          <p:cNvPicPr>
            <a:picLocks noChangeAspect="1"/>
          </p:cNvPicPr>
          <p:nvPr/>
        </p:nvPicPr>
        <p:blipFill>
          <a:blip r:embed="rId3"/>
          <a:stretch>
            <a:fillRect/>
          </a:stretch>
        </p:blipFill>
        <p:spPr>
          <a:xfrm>
            <a:off x="210020" y="6092649"/>
            <a:ext cx="1028700" cy="542925"/>
          </a:xfrm>
          <a:prstGeom prst="rect">
            <a:avLst/>
          </a:prstGeom>
        </p:spPr>
      </p:pic>
    </p:spTree>
    <p:extLst>
      <p:ext uri="{BB962C8B-B14F-4D97-AF65-F5344CB8AC3E}">
        <p14:creationId xmlns:p14="http://schemas.microsoft.com/office/powerpoint/2010/main" val="163568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68F915-B77F-B143-C4EF-57605BB21DA9}"/>
              </a:ext>
            </a:extLst>
          </p:cNvPr>
          <p:cNvSpPr>
            <a:spLocks noGrp="1"/>
          </p:cNvSpPr>
          <p:nvPr>
            <p:ph type="title"/>
          </p:nvPr>
        </p:nvSpPr>
        <p:spPr>
          <a:xfrm>
            <a:off x="1389278" y="1233241"/>
            <a:ext cx="3240506" cy="4064628"/>
          </a:xfrm>
        </p:spPr>
        <p:txBody>
          <a:bodyPr>
            <a:normAutofit/>
          </a:bodyPr>
          <a:lstStyle/>
          <a:p>
            <a:r>
              <a:rPr lang="en-AU" dirty="0">
                <a:solidFill>
                  <a:srgbClr val="FFFFFF"/>
                </a:solidFill>
                <a:latin typeface="Cambria" panose="02040503050406030204" pitchFamily="18" charset="0"/>
                <a:ea typeface="Cambria" panose="02040503050406030204" pitchFamily="18" charset="0"/>
              </a:rPr>
              <a:t>Psychosocial hazards in your volunteer organisation</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BEE32D0-1746-5847-514D-20FFF4F80BCE}"/>
              </a:ext>
            </a:extLst>
          </p:cNvPr>
          <p:cNvSpPr>
            <a:spLocks noGrp="1"/>
          </p:cNvSpPr>
          <p:nvPr>
            <p:ph idx="1"/>
          </p:nvPr>
        </p:nvSpPr>
        <p:spPr>
          <a:xfrm>
            <a:off x="6096000" y="820880"/>
            <a:ext cx="5257799" cy="4889350"/>
          </a:xfrm>
        </p:spPr>
        <p:txBody>
          <a:bodyPr anchor="t">
            <a:normAutofit fontScale="77500" lnSpcReduction="20000"/>
          </a:bodyPr>
          <a:lstStyle/>
          <a:p>
            <a:pPr marL="0" indent="0">
              <a:buNone/>
            </a:pPr>
            <a:r>
              <a:rPr lang="en-AU" sz="3300" b="0" i="0" u="none" strike="noStrike" dirty="0">
                <a:effectLst/>
                <a:latin typeface="Cambria" panose="02040503050406030204" pitchFamily="18" charset="0"/>
                <a:ea typeface="Cambria" panose="02040503050406030204" pitchFamily="18" charset="0"/>
              </a:rPr>
              <a:t>In pairs, discuss the following:</a:t>
            </a:r>
          </a:p>
          <a:p>
            <a:endParaRPr lang="en-AU" dirty="0">
              <a:latin typeface="Cambria" panose="02040503050406030204" pitchFamily="18" charset="0"/>
              <a:ea typeface="Cambria" panose="02040503050406030204" pitchFamily="18" charset="0"/>
            </a:endParaRPr>
          </a:p>
          <a:p>
            <a:r>
              <a:rPr lang="en-AU" b="1" dirty="0">
                <a:latin typeface="Cambria" panose="02040503050406030204" pitchFamily="18" charset="0"/>
                <a:ea typeface="Cambria" panose="02040503050406030204" pitchFamily="18" charset="0"/>
              </a:rPr>
              <a:t>What hazards are present in your volunteer organisation? </a:t>
            </a:r>
          </a:p>
          <a:p>
            <a:pPr marL="0" indent="0">
              <a:buNone/>
            </a:pPr>
            <a:endParaRPr lang="en-AU" b="1" dirty="0">
              <a:latin typeface="Cambria" panose="02040503050406030204" pitchFamily="18" charset="0"/>
              <a:ea typeface="Cambria" panose="02040503050406030204" pitchFamily="18" charset="0"/>
            </a:endParaRPr>
          </a:p>
          <a:p>
            <a:pPr marL="0" indent="0">
              <a:buNone/>
            </a:pPr>
            <a:r>
              <a:rPr lang="en-AU" i="1" dirty="0">
                <a:latin typeface="Cambria" panose="02040503050406030204" pitchFamily="18" charset="0"/>
                <a:ea typeface="Cambria" panose="02040503050406030204" pitchFamily="18" charset="0"/>
              </a:rPr>
              <a:t>What do you see, hear, feel that tells you these are hazards? </a:t>
            </a:r>
          </a:p>
          <a:p>
            <a:endParaRPr lang="en-AU" dirty="0">
              <a:latin typeface="Cambria" panose="02040503050406030204" pitchFamily="18" charset="0"/>
              <a:ea typeface="Cambria" panose="02040503050406030204" pitchFamily="18" charset="0"/>
            </a:endParaRPr>
          </a:p>
          <a:p>
            <a:r>
              <a:rPr lang="en-AU" b="1" dirty="0">
                <a:latin typeface="Cambria" panose="02040503050406030204" pitchFamily="18" charset="0"/>
                <a:ea typeface="Cambria" panose="02040503050406030204" pitchFamily="18" charset="0"/>
              </a:rPr>
              <a:t>What controls can you put in place? </a:t>
            </a:r>
          </a:p>
          <a:p>
            <a:pPr marL="0" indent="0">
              <a:buNone/>
            </a:pPr>
            <a:endParaRPr lang="en-AU" b="1" dirty="0">
              <a:latin typeface="Cambria" panose="02040503050406030204" pitchFamily="18" charset="0"/>
              <a:ea typeface="Cambria" panose="02040503050406030204" pitchFamily="18" charset="0"/>
            </a:endParaRPr>
          </a:p>
          <a:p>
            <a:pPr marL="0" indent="0">
              <a:buNone/>
            </a:pPr>
            <a:r>
              <a:rPr lang="en-AU" i="1" dirty="0">
                <a:latin typeface="Cambria" panose="02040503050406030204" pitchFamily="18" charset="0"/>
                <a:ea typeface="Cambria" panose="02040503050406030204" pitchFamily="18" charset="0"/>
              </a:rPr>
              <a:t>For 1 or 2 hazards in your organisation, identify controls you can put in place. Make your control as specific and concrete as possible. </a:t>
            </a:r>
          </a:p>
          <a:p>
            <a:endParaRPr lang="en-AU" dirty="0">
              <a:latin typeface="Cambria" panose="02040503050406030204" pitchFamily="18" charset="0"/>
              <a:ea typeface="Cambria" panose="02040503050406030204" pitchFamily="18" charset="0"/>
            </a:endParaRPr>
          </a:p>
          <a:p>
            <a:endParaRPr lang="en-US" b="0" i="0" dirty="0">
              <a:effectLst/>
              <a:latin typeface="Cambria" panose="02040503050406030204" pitchFamily="18" charset="0"/>
              <a:ea typeface="Cambria" panose="02040503050406030204" pitchFamily="18" charset="0"/>
            </a:endParaRPr>
          </a:p>
          <a:p>
            <a:endParaRPr lang="en-AU"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91" descr="Logo, company name&#10;&#10;Description automatically generated with medium confidence">
            <a:extLst>
              <a:ext uri="{FF2B5EF4-FFF2-40B4-BE49-F238E27FC236}">
                <a16:creationId xmlns:a16="http://schemas.microsoft.com/office/drawing/2014/main" id="{6A9F9812-EBCF-A218-B725-508DDBE02F07}"/>
              </a:ext>
            </a:extLst>
          </p:cNvPr>
          <p:cNvPicPr>
            <a:picLocks noChangeAspect="1"/>
          </p:cNvPicPr>
          <p:nvPr/>
        </p:nvPicPr>
        <p:blipFill>
          <a:blip r:embed="rId3"/>
          <a:stretch>
            <a:fillRect/>
          </a:stretch>
        </p:blipFill>
        <p:spPr>
          <a:xfrm>
            <a:off x="210020" y="6092649"/>
            <a:ext cx="1028700" cy="542925"/>
          </a:xfrm>
          <a:prstGeom prst="rect">
            <a:avLst/>
          </a:prstGeom>
        </p:spPr>
      </p:pic>
    </p:spTree>
    <p:extLst>
      <p:ext uri="{BB962C8B-B14F-4D97-AF65-F5344CB8AC3E}">
        <p14:creationId xmlns:p14="http://schemas.microsoft.com/office/powerpoint/2010/main" val="259055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3085323" y="661647"/>
            <a:ext cx="10515600" cy="1325563"/>
          </a:xfrm>
        </p:spPr>
        <p:txBody>
          <a:bodyPr>
            <a:normAutofit/>
          </a:bodyPr>
          <a:lstStyle/>
          <a:p>
            <a:r>
              <a:rPr lang="en-AU" sz="3600" b="1" dirty="0">
                <a:latin typeface="Cambria" panose="02040503050406030204" pitchFamily="18" charset="0"/>
                <a:ea typeface="Cambria" panose="02040503050406030204" pitchFamily="18" charset="0"/>
              </a:rPr>
              <a:t>Break – 11.45am</a:t>
            </a:r>
            <a:endParaRPr lang="en-AU" sz="3600" b="1" i="1"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3085323" y="1670617"/>
            <a:ext cx="3279254" cy="2183645"/>
          </a:xfrm>
        </p:spPr>
        <p:txBody>
          <a:bodyPr>
            <a:normAutofit/>
          </a:bodyPr>
          <a:lstStyle/>
          <a:p>
            <a:pPr marL="0" indent="0">
              <a:buNone/>
            </a:pPr>
            <a:r>
              <a:rPr lang="en-AU" sz="2400" dirty="0">
                <a:latin typeface="Cambria" panose="02040503050406030204" pitchFamily="18" charset="0"/>
                <a:ea typeface="Cambria" panose="02040503050406030204" pitchFamily="18" charset="0"/>
              </a:rPr>
              <a:t>15 minutes</a:t>
            </a:r>
          </a:p>
        </p:txBody>
      </p:sp>
      <p:pic>
        <p:nvPicPr>
          <p:cNvPr id="12" name="Picture 11">
            <a:extLst>
              <a:ext uri="{FF2B5EF4-FFF2-40B4-BE49-F238E27FC236}">
                <a16:creationId xmlns:a16="http://schemas.microsoft.com/office/drawing/2014/main" id="{7B46C2A3-1124-1D0A-4313-4A9C80D05256}"/>
              </a:ext>
            </a:extLst>
          </p:cNvPr>
          <p:cNvPicPr>
            <a:picLocks noChangeAspect="1"/>
          </p:cNvPicPr>
          <p:nvPr/>
        </p:nvPicPr>
        <p:blipFill>
          <a:blip r:embed="rId2"/>
          <a:stretch>
            <a:fillRect/>
          </a:stretch>
        </p:blipFill>
        <p:spPr>
          <a:xfrm>
            <a:off x="83311" y="6267407"/>
            <a:ext cx="891474" cy="492599"/>
          </a:xfrm>
          <a:prstGeom prst="rect">
            <a:avLst/>
          </a:prstGeom>
        </p:spPr>
      </p:pic>
      <p:pic>
        <p:nvPicPr>
          <p:cNvPr id="1026" name="Picture 2" descr="Take a break">
            <a:extLst>
              <a:ext uri="{FF2B5EF4-FFF2-40B4-BE49-F238E27FC236}">
                <a16:creationId xmlns:a16="http://schemas.microsoft.com/office/drawing/2014/main" id="{E975128F-8D87-6772-CD90-EA296C8C5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323" y="2668923"/>
            <a:ext cx="3823968" cy="286797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3">
            <a:extLst>
              <a:ext uri="{FF2B5EF4-FFF2-40B4-BE49-F238E27FC236}">
                <a16:creationId xmlns:a16="http://schemas.microsoft.com/office/drawing/2014/main" id="{447F651D-AFC4-5498-184B-B5F529D08740}"/>
              </a:ext>
            </a:extLst>
          </p:cNvPr>
          <p:cNvSpPr txBox="1">
            <a:spLocks/>
          </p:cNvSpPr>
          <p:nvPr/>
        </p:nvSpPr>
        <p:spPr>
          <a:xfrm flipH="1">
            <a:off x="8998857" y="3984704"/>
            <a:ext cx="3193139" cy="2873297"/>
          </a:xfrm>
          <a:prstGeom prst="rtTriangle">
            <a:avLst/>
          </a:prstGeom>
          <a:solidFill>
            <a:srgbClr val="E1D0C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alpha val="0"/>
                  </a:prstClr>
                </a:solidFill>
                <a:effectLst/>
                <a:uLnTx/>
                <a:uFillTx/>
                <a:latin typeface="Calibri" panose="020F0502020204030204"/>
                <a:ea typeface="+mn-ea"/>
                <a:cs typeface="+mn-cs"/>
              </a:rPr>
              <a:t> </a:t>
            </a:r>
            <a:endParaRPr kumimoji="0" lang="en-US" sz="2800" b="0" i="0" u="none" strike="noStrike" kern="1200" cap="none" spc="0" normalizeH="0" baseline="0" noProof="0">
              <a:ln>
                <a:noFill/>
              </a:ln>
              <a:solidFill>
                <a:prstClr val="black">
                  <a:alpha val="0"/>
                </a:prstClr>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6FE59392-7BC4-1B64-8A93-2E5BB130D65A}"/>
              </a:ext>
            </a:extLst>
          </p:cNvPr>
          <p:cNvPicPr>
            <a:picLocks noChangeAspect="1"/>
          </p:cNvPicPr>
          <p:nvPr/>
        </p:nvPicPr>
        <p:blipFill>
          <a:blip r:embed="rId4"/>
          <a:stretch>
            <a:fillRect/>
          </a:stretch>
        </p:blipFill>
        <p:spPr>
          <a:xfrm>
            <a:off x="87724" y="6233760"/>
            <a:ext cx="1028700" cy="542925"/>
          </a:xfrm>
          <a:prstGeom prst="rect">
            <a:avLst/>
          </a:prstGeom>
        </p:spPr>
      </p:pic>
      <p:sp>
        <p:nvSpPr>
          <p:cNvPr id="6" name="Slide Number Placeholder 5">
            <a:extLst>
              <a:ext uri="{FF2B5EF4-FFF2-40B4-BE49-F238E27FC236}">
                <a16:creationId xmlns:a16="http://schemas.microsoft.com/office/drawing/2014/main" id="{BC677249-4243-C496-9A51-E2F31E27D7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810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8AE99A-6093-E272-B10B-9DCC6562D1E2}"/>
              </a:ext>
            </a:extLst>
          </p:cNvPr>
          <p:cNvSpPr>
            <a:spLocks noGrp="1"/>
          </p:cNvSpPr>
          <p:nvPr>
            <p:ph type="title"/>
          </p:nvPr>
        </p:nvSpPr>
        <p:spPr>
          <a:xfrm>
            <a:off x="1006900" y="1188637"/>
            <a:ext cx="3152097" cy="4480726"/>
          </a:xfrm>
        </p:spPr>
        <p:txBody>
          <a:bodyPr>
            <a:normAutofit/>
          </a:bodyPr>
          <a:lstStyle/>
          <a:p>
            <a:pPr algn="r"/>
            <a:r>
              <a:rPr lang="en-AU" sz="3600" dirty="0">
                <a:latin typeface="Cambria" panose="02040503050406030204" pitchFamily="18" charset="0"/>
                <a:ea typeface="Cambria" panose="02040503050406030204" pitchFamily="18" charset="0"/>
              </a:rPr>
              <a:t>Leading your organisations approach to mental health </a:t>
            </a:r>
          </a:p>
        </p:txBody>
      </p:sp>
      <p:sp>
        <p:nvSpPr>
          <p:cNvPr id="23" name="Right Triangle 2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232" y="623275"/>
            <a:ext cx="6896595"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E83353-5482-6E2D-F0D5-3D18F3A5FED4}"/>
              </a:ext>
            </a:extLst>
          </p:cNvPr>
          <p:cNvSpPr>
            <a:spLocks noGrp="1"/>
          </p:cNvSpPr>
          <p:nvPr>
            <p:ph idx="1"/>
          </p:nvPr>
        </p:nvSpPr>
        <p:spPr>
          <a:xfrm>
            <a:off x="5145531" y="1714979"/>
            <a:ext cx="4859775" cy="3428042"/>
          </a:xfrm>
        </p:spPr>
        <p:txBody>
          <a:bodyPr anchor="ctr">
            <a:normAutofit/>
          </a:bodyPr>
          <a:lstStyle/>
          <a:p>
            <a:pPr marL="0" indent="0">
              <a:buNone/>
            </a:pPr>
            <a:r>
              <a:rPr lang="en-AU" dirty="0">
                <a:latin typeface="Cambria" panose="02040503050406030204" pitchFamily="18" charset="0"/>
                <a:ea typeface="Cambria" panose="02040503050406030204" pitchFamily="18" charset="0"/>
              </a:rPr>
              <a:t>But first, let’s review: </a:t>
            </a:r>
          </a:p>
          <a:p>
            <a:pPr marL="0" indent="0">
              <a:buNone/>
            </a:pPr>
            <a:endParaRPr lang="en-AU" dirty="0">
              <a:latin typeface="Cambria" panose="02040503050406030204" pitchFamily="18" charset="0"/>
              <a:ea typeface="Cambria" panose="02040503050406030204" pitchFamily="18" charset="0"/>
            </a:endParaRPr>
          </a:p>
          <a:p>
            <a:pPr lvl="1"/>
            <a:r>
              <a:rPr lang="en-AU" sz="2800" dirty="0">
                <a:latin typeface="Cambria" panose="02040503050406030204" pitchFamily="18" charset="0"/>
                <a:ea typeface="Cambria" panose="02040503050406030204" pitchFamily="18" charset="0"/>
              </a:rPr>
              <a:t>What is leadership?</a:t>
            </a:r>
          </a:p>
          <a:p>
            <a:pPr lvl="1"/>
            <a:r>
              <a:rPr lang="en-AU" sz="2800" dirty="0">
                <a:latin typeface="Cambria" panose="02040503050406030204" pitchFamily="18" charset="0"/>
                <a:ea typeface="Cambria" panose="02040503050406030204" pitchFamily="18" charset="0"/>
              </a:rPr>
              <a:t>What is mental health?</a:t>
            </a:r>
          </a:p>
        </p:txBody>
      </p:sp>
      <p:pic>
        <p:nvPicPr>
          <p:cNvPr id="4" name="Picture 391" descr="Logo, company name&#10;&#10;Description automatically generated with medium confidence">
            <a:extLst>
              <a:ext uri="{FF2B5EF4-FFF2-40B4-BE49-F238E27FC236}">
                <a16:creationId xmlns:a16="http://schemas.microsoft.com/office/drawing/2014/main" id="{0352BE71-94E9-50A7-59C5-96566CBC3656}"/>
              </a:ext>
            </a:extLst>
          </p:cNvPr>
          <p:cNvPicPr>
            <a:picLocks noChangeAspect="1"/>
          </p:cNvPicPr>
          <p:nvPr/>
        </p:nvPicPr>
        <p:blipFill>
          <a:blip r:embed="rId3"/>
          <a:stretch>
            <a:fillRect/>
          </a:stretch>
        </p:blipFill>
        <p:spPr>
          <a:xfrm>
            <a:off x="210020" y="6092649"/>
            <a:ext cx="1028700" cy="542925"/>
          </a:xfrm>
          <a:prstGeom prst="rect">
            <a:avLst/>
          </a:prstGeom>
        </p:spPr>
      </p:pic>
    </p:spTree>
    <p:extLst>
      <p:ext uri="{BB962C8B-B14F-4D97-AF65-F5344CB8AC3E}">
        <p14:creationId xmlns:p14="http://schemas.microsoft.com/office/powerpoint/2010/main" val="3466121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838200" y="365125"/>
            <a:ext cx="5393361" cy="1325563"/>
          </a:xfrm>
        </p:spPr>
        <p:txBody>
          <a:bodyPr>
            <a:normAutofit/>
          </a:bodyPr>
          <a:lstStyle/>
          <a:p>
            <a:r>
              <a:rPr lang="en-AU" b="1">
                <a:latin typeface="Cambria" panose="02040503050406030204" pitchFamily="18" charset="0"/>
                <a:ea typeface="Cambria" panose="02040503050406030204" pitchFamily="18" charset="0"/>
              </a:rPr>
              <a:t>What is leadership </a:t>
            </a:r>
            <a:r>
              <a:rPr lang="en-AU" b="1" i="1">
                <a:latin typeface="Cambria" panose="02040503050406030204" pitchFamily="18" charset="0"/>
                <a:ea typeface="Cambria" panose="02040503050406030204" pitchFamily="18" charset="0"/>
              </a:rPr>
              <a:t>really?</a:t>
            </a:r>
          </a:p>
        </p:txBody>
      </p:sp>
      <p:sp>
        <p:nvSpPr>
          <p:cNvPr id="39" name="Freeform: Shape 3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838200" y="1825625"/>
            <a:ext cx="5393361" cy="4351338"/>
          </a:xfrm>
        </p:spPr>
        <p:txBody>
          <a:bodyPr>
            <a:normAutofit/>
          </a:bodyPr>
          <a:lstStyle/>
          <a:p>
            <a:pPr marL="0" indent="0">
              <a:buNone/>
            </a:pPr>
            <a:endParaRPr lang="en-AU" sz="2200" dirty="0">
              <a:latin typeface="Cambria" panose="02040503050406030204" pitchFamily="18" charset="0"/>
              <a:ea typeface="Cambria" panose="02040503050406030204" pitchFamily="18" charset="0"/>
            </a:endParaRPr>
          </a:p>
          <a:p>
            <a:pPr marL="0" indent="0">
              <a:buNone/>
            </a:pPr>
            <a:r>
              <a:rPr lang="en-AU" sz="2200" dirty="0">
                <a:latin typeface="Cambria" panose="02040503050406030204" pitchFamily="18" charset="0"/>
                <a:ea typeface="Cambria" panose="02040503050406030204" pitchFamily="18" charset="0"/>
              </a:rPr>
              <a:t>Leadership involves: </a:t>
            </a:r>
          </a:p>
          <a:p>
            <a:r>
              <a:rPr lang="en-AU" sz="2200" b="1" dirty="0">
                <a:latin typeface="Cambria" panose="02040503050406030204" pitchFamily="18" charset="0"/>
                <a:ea typeface="Cambria" panose="02040503050406030204" pitchFamily="18" charset="0"/>
              </a:rPr>
              <a:t>Relationships</a:t>
            </a:r>
            <a:r>
              <a:rPr lang="en-AU" sz="2200" dirty="0">
                <a:latin typeface="Cambria" panose="02040503050406030204" pitchFamily="18" charset="0"/>
                <a:ea typeface="Cambria" panose="02040503050406030204" pitchFamily="18" charset="0"/>
              </a:rPr>
              <a:t> – the ways we connect, built trust, rapport, respect, and forge meaningful relationships</a:t>
            </a:r>
          </a:p>
          <a:p>
            <a:r>
              <a:rPr lang="en-AU" sz="2200" b="1" dirty="0">
                <a:latin typeface="Cambria" panose="02040503050406030204" pitchFamily="18" charset="0"/>
                <a:ea typeface="Cambria" panose="02040503050406030204" pitchFamily="18" charset="0"/>
              </a:rPr>
              <a:t>Influence</a:t>
            </a:r>
            <a:r>
              <a:rPr lang="en-AU" sz="2200" dirty="0">
                <a:latin typeface="Cambria" panose="02040503050406030204" pitchFamily="18" charset="0"/>
                <a:ea typeface="Cambria" panose="02040503050406030204" pitchFamily="18" charset="0"/>
              </a:rPr>
              <a:t> – affecting how others think, feel, act (this occurs through relationships) </a:t>
            </a:r>
          </a:p>
          <a:p>
            <a:r>
              <a:rPr lang="en-AU" sz="2200" b="1" dirty="0">
                <a:latin typeface="Cambria" panose="02040503050406030204" pitchFamily="18" charset="0"/>
                <a:ea typeface="Cambria" panose="02040503050406030204" pitchFamily="18" charset="0"/>
              </a:rPr>
              <a:t>Collective effort </a:t>
            </a:r>
            <a:r>
              <a:rPr lang="en-AU" sz="2200" dirty="0">
                <a:latin typeface="Cambria" panose="02040503050406030204" pitchFamily="18" charset="0"/>
                <a:ea typeface="Cambria" panose="02040503050406030204" pitchFamily="18" charset="0"/>
              </a:rPr>
              <a:t>– when the total becomes more than the sum of its parts</a:t>
            </a:r>
          </a:p>
          <a:p>
            <a:r>
              <a:rPr lang="en-AU" sz="2200" b="1" dirty="0">
                <a:latin typeface="Cambria" panose="02040503050406030204" pitchFamily="18" charset="0"/>
                <a:ea typeface="Cambria" panose="02040503050406030204" pitchFamily="18" charset="0"/>
              </a:rPr>
              <a:t>Shared purpose </a:t>
            </a:r>
            <a:r>
              <a:rPr lang="en-AU" sz="2200" dirty="0">
                <a:latin typeface="Cambria" panose="02040503050406030204" pitchFamily="18" charset="0"/>
                <a:ea typeface="Cambria" panose="02040503050406030204" pitchFamily="18" charset="0"/>
              </a:rPr>
              <a:t>– when we strive together towards a common goal </a:t>
            </a:r>
          </a:p>
        </p:txBody>
      </p:sp>
      <p:sp>
        <p:nvSpPr>
          <p:cNvPr id="41" name="Oval 4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Social Network">
            <a:extLst>
              <a:ext uri="{FF2B5EF4-FFF2-40B4-BE49-F238E27FC236}">
                <a16:creationId xmlns:a16="http://schemas.microsoft.com/office/drawing/2014/main" id="{16D464E3-106D-CFEE-2F3F-14B7C8C0F5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43" name="Freeform: Shape 4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45" name="Straight Connector 4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F703315E-7D91-80EC-608A-54C5D4E94297}"/>
              </a:ext>
            </a:extLst>
          </p:cNvPr>
          <p:cNvSpPr>
            <a:spLocks noGrp="1"/>
          </p:cNvSpPr>
          <p:nvPr>
            <p:ph type="sldNum" sz="quarter" idx="12"/>
          </p:nvPr>
        </p:nvSpPr>
        <p:spPr>
          <a:xfrm>
            <a:off x="10030244" y="6356350"/>
            <a:ext cx="1323555" cy="365125"/>
          </a:xfrm>
        </p:spPr>
        <p:txBody>
          <a:bodyPr>
            <a:normAutofit/>
          </a:bodyPr>
          <a:lstStyle/>
          <a:p>
            <a:pPr>
              <a:spcAft>
                <a:spcPts val="600"/>
              </a:spcAft>
            </a:pPr>
            <a:fld id="{2212EC71-166C-4C72-BCCA-AA2B27934A9D}" type="slidenum">
              <a:rPr lang="en-AU"/>
              <a:pPr>
                <a:spcAft>
                  <a:spcPts val="600"/>
                </a:spcAft>
              </a:pPr>
              <a:t>16</a:t>
            </a:fld>
            <a:endParaRPr lang="en-AU"/>
          </a:p>
        </p:txBody>
      </p:sp>
      <p:sp>
        <p:nvSpPr>
          <p:cNvPr id="51" name="Freeform: Shape 5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13" name="Picture 12" descr="Text&#10;&#10;Description automatically generated">
            <a:extLst>
              <a:ext uri="{FF2B5EF4-FFF2-40B4-BE49-F238E27FC236}">
                <a16:creationId xmlns:a16="http://schemas.microsoft.com/office/drawing/2014/main" id="{F4F5E437-8FBC-16BD-58CB-57D7391FD8AF}"/>
              </a:ext>
            </a:extLst>
          </p:cNvPr>
          <p:cNvPicPr>
            <a:picLocks noChangeAspect="1"/>
          </p:cNvPicPr>
          <p:nvPr/>
        </p:nvPicPr>
        <p:blipFill>
          <a:blip r:embed="rId5"/>
          <a:stretch>
            <a:fillRect/>
          </a:stretch>
        </p:blipFill>
        <p:spPr>
          <a:xfrm>
            <a:off x="83311" y="6267407"/>
            <a:ext cx="891474" cy="492599"/>
          </a:xfrm>
          <a:prstGeom prst="rect">
            <a:avLst/>
          </a:prstGeom>
        </p:spPr>
      </p:pic>
      <p:pic>
        <p:nvPicPr>
          <p:cNvPr id="5" name="Picture 5" descr="Logo, company name&#10;&#10;Description automatically generated with medium confidence">
            <a:extLst>
              <a:ext uri="{FF2B5EF4-FFF2-40B4-BE49-F238E27FC236}">
                <a16:creationId xmlns:a16="http://schemas.microsoft.com/office/drawing/2014/main" id="{56F5CEE4-7025-77B5-28AA-58DFA533C740}"/>
              </a:ext>
            </a:extLst>
          </p:cNvPr>
          <p:cNvPicPr>
            <a:picLocks noChangeAspect="1"/>
          </p:cNvPicPr>
          <p:nvPr/>
        </p:nvPicPr>
        <p:blipFill>
          <a:blip r:embed="rId6"/>
          <a:stretch>
            <a:fillRect/>
          </a:stretch>
        </p:blipFill>
        <p:spPr>
          <a:xfrm>
            <a:off x="12465" y="6271390"/>
            <a:ext cx="1028700" cy="542925"/>
          </a:xfrm>
          <a:prstGeom prst="rect">
            <a:avLst/>
          </a:prstGeom>
        </p:spPr>
      </p:pic>
    </p:spTree>
    <p:extLst>
      <p:ext uri="{BB962C8B-B14F-4D97-AF65-F5344CB8AC3E}">
        <p14:creationId xmlns:p14="http://schemas.microsoft.com/office/powerpoint/2010/main" val="165991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DFAAD6C-E018-EBD5-83A1-4ECC28A70856}"/>
              </a:ext>
            </a:extLst>
          </p:cNvPr>
          <p:cNvSpPr>
            <a:spLocks noGrp="1"/>
          </p:cNvSpPr>
          <p:nvPr>
            <p:ph type="title"/>
          </p:nvPr>
        </p:nvSpPr>
        <p:spPr>
          <a:xfrm>
            <a:off x="481011" y="327025"/>
            <a:ext cx="5324477" cy="1630363"/>
          </a:xfrm>
        </p:spPr>
        <p:txBody>
          <a:bodyPr anchor="b">
            <a:normAutofit/>
          </a:bodyPr>
          <a:lstStyle/>
          <a:p>
            <a:r>
              <a:rPr lang="en-AU" sz="3600" b="1" dirty="0">
                <a:latin typeface="Cambria" panose="02040503050406030204" pitchFamily="18" charset="0"/>
                <a:ea typeface="Cambria" panose="02040503050406030204" pitchFamily="18" charset="0"/>
              </a:rPr>
              <a:t>Reviewing what leadership is</a:t>
            </a:r>
            <a:endParaRPr lang="en-US" sz="3600" b="1" dirty="0"/>
          </a:p>
        </p:txBody>
      </p:sp>
      <p:sp>
        <p:nvSpPr>
          <p:cNvPr id="3" name="Content Placeholder 2">
            <a:extLst>
              <a:ext uri="{FF2B5EF4-FFF2-40B4-BE49-F238E27FC236}">
                <a16:creationId xmlns:a16="http://schemas.microsoft.com/office/drawing/2014/main" id="{32D71DDA-EAF6-4A7A-A82D-C6F4D4D4A942}"/>
              </a:ext>
            </a:extLst>
          </p:cNvPr>
          <p:cNvSpPr>
            <a:spLocks noGrp="1"/>
          </p:cNvSpPr>
          <p:nvPr>
            <p:ph idx="1"/>
          </p:nvPr>
        </p:nvSpPr>
        <p:spPr>
          <a:xfrm>
            <a:off x="753677" y="1773444"/>
            <a:ext cx="10515600" cy="3459902"/>
          </a:xfrm>
        </p:spPr>
        <p:txBody>
          <a:bodyPr vert="horz" lIns="91440" tIns="45720" rIns="91440" bIns="45720" rtlCol="0" anchor="t">
            <a:normAutofit/>
          </a:bodyPr>
          <a:lstStyle/>
          <a:p>
            <a:pPr marL="0" indent="0">
              <a:buNone/>
            </a:pPr>
            <a:endParaRPr lang="en-AU" sz="2000" b="1" cap="all" dirty="0">
              <a:solidFill>
                <a:srgbClr val="333333"/>
              </a:solidFill>
              <a:latin typeface="Cambria" panose="02040503050406030204" pitchFamily="18" charset="0"/>
              <a:ea typeface="Cambria" panose="02040503050406030204" pitchFamily="18" charset="0"/>
              <a:cs typeface="Calibri" panose="020F0502020204030204"/>
            </a:endParaRPr>
          </a:p>
          <a:p>
            <a:pPr marL="0" indent="0">
              <a:lnSpc>
                <a:spcPct val="107000"/>
              </a:lnSpc>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AU" sz="2000" b="1" cap="all" dirty="0">
              <a:solidFill>
                <a:srgbClr val="333333"/>
              </a:solidFill>
              <a:latin typeface="Cambria" panose="02040503050406030204" pitchFamily="18" charset="0"/>
              <a:ea typeface="Cambria" panose="02040503050406030204" pitchFamily="18" charset="0"/>
              <a:cs typeface="Calibri" panose="020F0502020204030204"/>
            </a:endParaRPr>
          </a:p>
          <a:p>
            <a:endParaRPr lang="en-AU" sz="2000" b="1" cap="all" dirty="0">
              <a:solidFill>
                <a:srgbClr val="333333"/>
              </a:solidFill>
              <a:latin typeface="Cambria" panose="02040503050406030204" pitchFamily="18" charset="0"/>
              <a:ea typeface="Cambria" panose="02040503050406030204" pitchFamily="18" charset="0"/>
              <a:cs typeface="Calibri" panose="020F0502020204030204"/>
            </a:endParaRPr>
          </a:p>
          <a:p>
            <a:endParaRPr lang="en-AU" sz="2000" b="1" cap="all" dirty="0">
              <a:solidFill>
                <a:srgbClr val="333333"/>
              </a:solidFill>
              <a:latin typeface="Cambria" panose="02040503050406030204" pitchFamily="18" charset="0"/>
              <a:ea typeface="Cambria" panose="02040503050406030204" pitchFamily="18" charset="0"/>
              <a:cs typeface="Calibri" panose="020F0502020204030204"/>
            </a:endParaRPr>
          </a:p>
          <a:p>
            <a:endParaRPr lang="en-AU" sz="2000" b="1" cap="all" dirty="0">
              <a:solidFill>
                <a:srgbClr val="333333"/>
              </a:solidFill>
              <a:latin typeface="Cambria" panose="02040503050406030204" pitchFamily="18" charset="0"/>
              <a:ea typeface="Cambria" panose="02040503050406030204" pitchFamily="18" charset="0"/>
              <a:cs typeface="Calibri" panose="020F0502020204030204"/>
            </a:endParaRPr>
          </a:p>
          <a:p>
            <a:endParaRPr lang="en-AU" sz="2000" b="1" cap="all" dirty="0">
              <a:solidFill>
                <a:srgbClr val="333333"/>
              </a:solidFill>
              <a:latin typeface="Cambria" panose="02040503050406030204" pitchFamily="18" charset="0"/>
              <a:ea typeface="Cambria" panose="02040503050406030204" pitchFamily="18" charset="0"/>
              <a:cs typeface="Calibri" panose="020F0502020204030204"/>
            </a:endParaRPr>
          </a:p>
          <a:p>
            <a:pPr marL="0" indent="0">
              <a:buNone/>
            </a:pPr>
            <a:endParaRPr lang="en-AU" sz="2000" b="1" i="1" cap="all" dirty="0">
              <a:solidFill>
                <a:srgbClr val="333333"/>
              </a:solidFill>
              <a:latin typeface="Cambria" panose="02040503050406030204" pitchFamily="18" charset="0"/>
              <a:ea typeface="Cambria" panose="02040503050406030204" pitchFamily="18" charset="0"/>
              <a:cs typeface="Calibri" panose="020F0502020204030204"/>
            </a:endParaRPr>
          </a:p>
          <a:p>
            <a:endParaRPr lang="en-US" sz="2000" b="1" i="1" dirty="0">
              <a:latin typeface="Cambria" panose="02040503050406030204" pitchFamily="18" charset="0"/>
              <a:ea typeface="Cambria" panose="02040503050406030204" pitchFamily="18" charset="0"/>
              <a:cs typeface="Calibri" panose="020F0502020204030204"/>
            </a:endParaRPr>
          </a:p>
          <a:p>
            <a:pPr marL="0" indent="0">
              <a:buNone/>
            </a:pPr>
            <a:endParaRPr lang="en-US" sz="2000" b="1" dirty="0">
              <a:latin typeface="Cambria"/>
              <a:ea typeface="Cambria"/>
              <a:cs typeface="Calibri" panose="020F0502020204030204"/>
            </a:endParaRPr>
          </a:p>
        </p:txBody>
      </p:sp>
      <p:pic>
        <p:nvPicPr>
          <p:cNvPr id="17" name="Picture 16" descr="A close up of a green surface&#10;&#10;Description automatically generated with low confidence">
            <a:extLst>
              <a:ext uri="{FF2B5EF4-FFF2-40B4-BE49-F238E27FC236}">
                <a16:creationId xmlns:a16="http://schemas.microsoft.com/office/drawing/2014/main" id="{BC09D83A-0C02-9535-D656-38DD43990FA4}"/>
              </a:ext>
            </a:extLst>
          </p:cNvPr>
          <p:cNvPicPr>
            <a:picLocks noChangeAspect="1"/>
          </p:cNvPicPr>
          <p:nvPr/>
        </p:nvPicPr>
        <p:blipFill rotWithShape="1">
          <a:blip r:embed="rId3"/>
          <a:srcRect l="18554" r="20836" b="-2"/>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
        <p:nvSpPr>
          <p:cNvPr id="7" name="Slide Number Placeholder 6">
            <a:extLst>
              <a:ext uri="{FF2B5EF4-FFF2-40B4-BE49-F238E27FC236}">
                <a16:creationId xmlns:a16="http://schemas.microsoft.com/office/drawing/2014/main" id="{8D194BE2-6556-BFCE-F139-B928018023B8}"/>
              </a:ext>
            </a:extLst>
          </p:cNvPr>
          <p:cNvSpPr>
            <a:spLocks noGrp="1"/>
          </p:cNvSpPr>
          <p:nvPr>
            <p:ph type="sldNum" sz="quarter" idx="12"/>
          </p:nvPr>
        </p:nvSpPr>
        <p:spPr>
          <a:xfrm>
            <a:off x="10869612" y="6356350"/>
            <a:ext cx="819187" cy="365125"/>
          </a:xfrm>
        </p:spPr>
        <p:txBody>
          <a:bodyPr>
            <a:normAutofit/>
          </a:bodyPr>
          <a:lstStyle/>
          <a:p>
            <a:pPr>
              <a:spcAft>
                <a:spcPts val="600"/>
              </a:spcAft>
            </a:pPr>
            <a:fld id="{48F63A3B-78C7-47BE-AE5E-E10140E04643}" type="slidenum">
              <a:rPr lang="en-US">
                <a:solidFill>
                  <a:prstClr val="white"/>
                </a:solidFill>
              </a:rPr>
              <a:pPr>
                <a:spcAft>
                  <a:spcPts val="600"/>
                </a:spcAft>
              </a:pPr>
              <a:t>17</a:t>
            </a:fld>
            <a:endParaRPr lang="en-US">
              <a:solidFill>
                <a:prstClr val="white"/>
              </a:solidFill>
            </a:endParaRPr>
          </a:p>
        </p:txBody>
      </p:sp>
      <p:graphicFrame>
        <p:nvGraphicFramePr>
          <p:cNvPr id="15" name="TextBox 1">
            <a:extLst>
              <a:ext uri="{FF2B5EF4-FFF2-40B4-BE49-F238E27FC236}">
                <a16:creationId xmlns:a16="http://schemas.microsoft.com/office/drawing/2014/main" id="{27C2E8E3-56A7-CB4B-32FD-A3D1ED529D92}"/>
              </a:ext>
            </a:extLst>
          </p:cNvPr>
          <p:cNvGraphicFramePr/>
          <p:nvPr>
            <p:extLst>
              <p:ext uri="{D42A27DB-BD31-4B8C-83A1-F6EECF244321}">
                <p14:modId xmlns:p14="http://schemas.microsoft.com/office/powerpoint/2010/main" val="2473129778"/>
              </p:ext>
            </p:extLst>
          </p:nvPr>
        </p:nvGraphicFramePr>
        <p:xfrm>
          <a:off x="481013" y="2286001"/>
          <a:ext cx="5324475" cy="3919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391" descr="Logo, company name&#10;&#10;Description automatically generated with medium confidence">
            <a:extLst>
              <a:ext uri="{FF2B5EF4-FFF2-40B4-BE49-F238E27FC236}">
                <a16:creationId xmlns:a16="http://schemas.microsoft.com/office/drawing/2014/main" id="{71297519-BA11-BA2F-019D-80CA4161A7BF}"/>
              </a:ext>
            </a:extLst>
          </p:cNvPr>
          <p:cNvPicPr>
            <a:picLocks noChangeAspect="1"/>
          </p:cNvPicPr>
          <p:nvPr/>
        </p:nvPicPr>
        <p:blipFill>
          <a:blip r:embed="rId9"/>
          <a:stretch>
            <a:fillRect/>
          </a:stretch>
        </p:blipFill>
        <p:spPr>
          <a:xfrm>
            <a:off x="210020" y="6092649"/>
            <a:ext cx="1028700" cy="542925"/>
          </a:xfrm>
          <a:prstGeom prst="rect">
            <a:avLst/>
          </a:prstGeom>
        </p:spPr>
      </p:pic>
    </p:spTree>
    <p:extLst>
      <p:ext uri="{BB962C8B-B14F-4D97-AF65-F5344CB8AC3E}">
        <p14:creationId xmlns:p14="http://schemas.microsoft.com/office/powerpoint/2010/main" val="2300636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572493" y="238539"/>
            <a:ext cx="11018520" cy="1434415"/>
          </a:xfrm>
        </p:spPr>
        <p:txBody>
          <a:bodyPr anchor="b">
            <a:normAutofit/>
          </a:bodyPr>
          <a:lstStyle/>
          <a:p>
            <a:r>
              <a:rPr lang="en-AU" sz="5400" b="1" dirty="0">
                <a:latin typeface="Cambria" panose="02040503050406030204" pitchFamily="18" charset="0"/>
                <a:ea typeface="Cambria" panose="02040503050406030204" pitchFamily="18" charset="0"/>
              </a:rPr>
              <a:t>Reviewing what mental health is</a:t>
            </a:r>
            <a:endParaRPr lang="en-AU" sz="5400" b="1" i="1" dirty="0">
              <a:latin typeface="Cambria" panose="02040503050406030204" pitchFamily="18" charset="0"/>
              <a:ea typeface="Cambria" panose="02040503050406030204" pitchFamily="18" charset="0"/>
            </a:endParaRPr>
          </a:p>
        </p:txBody>
      </p:sp>
      <p:sp>
        <p:nvSpPr>
          <p:cNvPr id="5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572493" y="2071316"/>
            <a:ext cx="6713552" cy="4119172"/>
          </a:xfrm>
        </p:spPr>
        <p:txBody>
          <a:bodyPr anchor="t">
            <a:normAutofit/>
          </a:bodyPr>
          <a:lstStyle/>
          <a:p>
            <a:pPr marL="0" indent="0" fontAlgn="base">
              <a:buNone/>
            </a:pPr>
            <a:r>
              <a:rPr lang="en-US" sz="2200">
                <a:latin typeface="Cambria" panose="02040503050406030204" pitchFamily="18" charset="0"/>
                <a:ea typeface="Cambria" panose="02040503050406030204" pitchFamily="18" charset="0"/>
              </a:rPr>
              <a:t>A state of well-being in which you –</a:t>
            </a:r>
          </a:p>
          <a:p>
            <a:pPr marL="0" indent="0" fontAlgn="base">
              <a:buNone/>
            </a:pPr>
            <a:endParaRPr lang="en-US" sz="2200">
              <a:latin typeface="Cambria" panose="02040503050406030204" pitchFamily="18" charset="0"/>
              <a:ea typeface="Cambria" panose="02040503050406030204" pitchFamily="18" charset="0"/>
            </a:endParaRPr>
          </a:p>
          <a:p>
            <a:pPr lvl="1" fontAlgn="base"/>
            <a:r>
              <a:rPr lang="en-US" sz="2200">
                <a:latin typeface="Cambria" panose="02040503050406030204" pitchFamily="18" charset="0"/>
                <a:ea typeface="Cambria" panose="02040503050406030204" pitchFamily="18" charset="0"/>
              </a:rPr>
              <a:t>can realise your own potential </a:t>
            </a:r>
          </a:p>
          <a:p>
            <a:pPr lvl="1" fontAlgn="base"/>
            <a:endParaRPr lang="en-US" sz="2200">
              <a:latin typeface="Cambria" panose="02040503050406030204" pitchFamily="18" charset="0"/>
              <a:ea typeface="Cambria" panose="02040503050406030204" pitchFamily="18" charset="0"/>
            </a:endParaRPr>
          </a:p>
          <a:p>
            <a:pPr lvl="1" fontAlgn="base"/>
            <a:r>
              <a:rPr lang="en-US" sz="2200">
                <a:latin typeface="Cambria" panose="02040503050406030204" pitchFamily="18" charset="0"/>
                <a:ea typeface="Cambria" panose="02040503050406030204" pitchFamily="18" charset="0"/>
              </a:rPr>
              <a:t>can cope with the normal stresses of life </a:t>
            </a:r>
          </a:p>
          <a:p>
            <a:pPr lvl="1" fontAlgn="base"/>
            <a:endParaRPr lang="en-US" sz="2200">
              <a:latin typeface="Cambria" panose="02040503050406030204" pitchFamily="18" charset="0"/>
              <a:ea typeface="Cambria" panose="02040503050406030204" pitchFamily="18" charset="0"/>
            </a:endParaRPr>
          </a:p>
          <a:p>
            <a:pPr lvl="1" fontAlgn="base"/>
            <a:r>
              <a:rPr lang="en-US" sz="2200">
                <a:latin typeface="Cambria" panose="02040503050406030204" pitchFamily="18" charset="0"/>
                <a:ea typeface="Cambria" panose="02040503050406030204" pitchFamily="18" charset="0"/>
              </a:rPr>
              <a:t>can function effectively </a:t>
            </a:r>
          </a:p>
          <a:p>
            <a:pPr lvl="1" fontAlgn="base"/>
            <a:endParaRPr lang="en-US" sz="2200">
              <a:latin typeface="Cambria" panose="02040503050406030204" pitchFamily="18" charset="0"/>
              <a:ea typeface="Cambria" panose="02040503050406030204" pitchFamily="18" charset="0"/>
            </a:endParaRPr>
          </a:p>
          <a:p>
            <a:pPr lvl="1" fontAlgn="base"/>
            <a:r>
              <a:rPr lang="en-US" sz="2200">
                <a:latin typeface="Cambria" panose="02040503050406030204" pitchFamily="18" charset="0"/>
                <a:ea typeface="Cambria" panose="02040503050406030204" pitchFamily="18" charset="0"/>
              </a:rPr>
              <a:t>can make a contribution to your community (e.g., family, friends etc.) </a:t>
            </a:r>
          </a:p>
          <a:p>
            <a:pPr marL="0" indent="0">
              <a:buNone/>
            </a:pPr>
            <a:endParaRPr lang="en-AU" sz="220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6097608D-8FA2-CC7C-1F5F-4787F830683E}"/>
              </a:ext>
            </a:extLst>
          </p:cNvPr>
          <p:cNvPicPr>
            <a:picLocks noChangeAspect="1"/>
          </p:cNvPicPr>
          <p:nvPr/>
        </p:nvPicPr>
        <p:blipFill rotWithShape="1">
          <a:blip r:embed="rId3">
            <a:extLst>
              <a:ext uri="{28A0092B-C50C-407E-A947-70E740481C1C}">
                <a14:useLocalDpi xmlns:a14="http://schemas.microsoft.com/office/drawing/2010/main" val="0"/>
              </a:ext>
            </a:extLst>
          </a:blip>
          <a:srcRect l="5019" r="37257" b="-1"/>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1E84A59D-DEC6-51DC-E8C2-AD6166CB49D0}"/>
              </a:ext>
            </a:extLst>
          </p:cNvPr>
          <p:cNvSpPr>
            <a:spLocks noGrp="1"/>
          </p:cNvSpPr>
          <p:nvPr>
            <p:ph type="sldNum" sz="quarter" idx="12"/>
          </p:nvPr>
        </p:nvSpPr>
        <p:spPr>
          <a:xfrm>
            <a:off x="8610600" y="6356350"/>
            <a:ext cx="2743200" cy="365125"/>
          </a:xfrm>
        </p:spPr>
        <p:txBody>
          <a:bodyPr>
            <a:normAutofit/>
          </a:bodyPr>
          <a:lstStyle/>
          <a:p>
            <a:pPr>
              <a:spcAft>
                <a:spcPts val="600"/>
              </a:spcAft>
            </a:pPr>
            <a:fld id="{2212EC71-166C-4C72-BCCA-AA2B27934A9D}" type="slidenum">
              <a:rPr lang="en-AU"/>
              <a:pPr>
                <a:spcAft>
                  <a:spcPts val="600"/>
                </a:spcAft>
              </a:pPr>
              <a:t>18</a:t>
            </a:fld>
            <a:endParaRPr lang="en-AU"/>
          </a:p>
        </p:txBody>
      </p:sp>
      <p:pic>
        <p:nvPicPr>
          <p:cNvPr id="14" name="Picture 13" descr="Text&#10;&#10;Description automatically generated">
            <a:extLst>
              <a:ext uri="{FF2B5EF4-FFF2-40B4-BE49-F238E27FC236}">
                <a16:creationId xmlns:a16="http://schemas.microsoft.com/office/drawing/2014/main" id="{8DF9A7DB-1696-4E09-FC58-64AF81BF125D}"/>
              </a:ext>
            </a:extLst>
          </p:cNvPr>
          <p:cNvPicPr>
            <a:picLocks noChangeAspect="1"/>
          </p:cNvPicPr>
          <p:nvPr/>
        </p:nvPicPr>
        <p:blipFill>
          <a:blip r:embed="rId4"/>
          <a:stretch>
            <a:fillRect/>
          </a:stretch>
        </p:blipFill>
        <p:spPr>
          <a:xfrm>
            <a:off x="83311" y="6267407"/>
            <a:ext cx="891474" cy="492599"/>
          </a:xfrm>
          <a:prstGeom prst="rect">
            <a:avLst/>
          </a:prstGeom>
        </p:spPr>
      </p:pic>
    </p:spTree>
    <p:extLst>
      <p:ext uri="{BB962C8B-B14F-4D97-AF65-F5344CB8AC3E}">
        <p14:creationId xmlns:p14="http://schemas.microsoft.com/office/powerpoint/2010/main" val="1460124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95E02-DBAE-9160-609C-17379C91A6E6}"/>
              </a:ext>
            </a:extLst>
          </p:cNvPr>
          <p:cNvSpPr>
            <a:spLocks noGrp="1"/>
          </p:cNvSpPr>
          <p:nvPr>
            <p:ph type="title"/>
          </p:nvPr>
        </p:nvSpPr>
        <p:spPr>
          <a:xfrm>
            <a:off x="1197864" y="901283"/>
            <a:ext cx="4898135" cy="1346693"/>
          </a:xfrm>
        </p:spPr>
        <p:txBody>
          <a:bodyPr>
            <a:normAutofit/>
          </a:bodyPr>
          <a:lstStyle/>
          <a:p>
            <a:r>
              <a:rPr lang="en-AU" sz="1300" b="1">
                <a:latin typeface="Cambria" panose="02040503050406030204" pitchFamily="18" charset="0"/>
                <a:ea typeface="Cambria" panose="02040503050406030204" pitchFamily="18" charset="0"/>
              </a:rPr>
              <a:t>Mentally healthy workplaces</a:t>
            </a:r>
            <a:br>
              <a:rPr lang="en-AU" sz="1300">
                <a:latin typeface="Cambria" panose="02040503050406030204" pitchFamily="18" charset="0"/>
                <a:ea typeface="Cambria" panose="02040503050406030204" pitchFamily="18" charset="0"/>
              </a:rPr>
            </a:br>
            <a:br>
              <a:rPr lang="en-AU" sz="1300">
                <a:latin typeface="Cambria" panose="02040503050406030204" pitchFamily="18" charset="0"/>
                <a:ea typeface="Cambria" panose="02040503050406030204" pitchFamily="18" charset="0"/>
              </a:rPr>
            </a:br>
            <a:r>
              <a:rPr lang="en-AU" sz="1300">
                <a:latin typeface="Cambria" panose="02040503050406030204" pitchFamily="18" charset="0"/>
                <a:ea typeface="Cambria" panose="02040503050406030204" pitchFamily="18" charset="0"/>
              </a:rPr>
              <a:t>Black Dog Institute – How mentally healthy is your workplace? </a:t>
            </a:r>
            <a:br>
              <a:rPr lang="en-AU" sz="1300">
                <a:latin typeface="Cambria" panose="02040503050406030204" pitchFamily="18" charset="0"/>
                <a:ea typeface="Cambria" panose="02040503050406030204" pitchFamily="18" charset="0"/>
              </a:rPr>
            </a:br>
            <a:br>
              <a:rPr lang="en-AU" sz="1300">
                <a:latin typeface="Cambria" panose="02040503050406030204" pitchFamily="18" charset="0"/>
                <a:ea typeface="Cambria" panose="02040503050406030204" pitchFamily="18" charset="0"/>
              </a:rPr>
            </a:br>
            <a:r>
              <a:rPr lang="en-AU" sz="1300" u="sng">
                <a:effectLst/>
                <a:latin typeface="Cambria" panose="02040503050406030204" pitchFamily="18" charset="0"/>
                <a:ea typeface="Cambria" panose="02040503050406030204" pitchFamily="18" charset="0"/>
                <a:hlinkClick r:id="rId3"/>
              </a:rPr>
              <a:t>https://youtu.be/wBEfrCtv6tw</a:t>
            </a:r>
            <a:br>
              <a:rPr lang="en-AU" sz="1300">
                <a:effectLst/>
                <a:latin typeface="Calibri" panose="020F0502020204030204" pitchFamily="34" charset="0"/>
                <a:ea typeface="Calibri" panose="020F0502020204030204" pitchFamily="34" charset="0"/>
              </a:rPr>
            </a:br>
            <a:endParaRPr lang="en-AU" sz="1300"/>
          </a:p>
        </p:txBody>
      </p:sp>
      <p:sp>
        <p:nvSpPr>
          <p:cNvPr id="94" name="Rectangle 93">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F4BE59-829B-D01F-4156-68306A52CCCA}"/>
              </a:ext>
            </a:extLst>
          </p:cNvPr>
          <p:cNvSpPr>
            <a:spLocks noGrp="1"/>
          </p:cNvSpPr>
          <p:nvPr>
            <p:ph idx="1"/>
          </p:nvPr>
        </p:nvSpPr>
        <p:spPr>
          <a:xfrm>
            <a:off x="1197864" y="2408844"/>
            <a:ext cx="4878978" cy="3635340"/>
          </a:xfrm>
        </p:spPr>
        <p:txBody>
          <a:bodyPr>
            <a:normAutofit/>
          </a:bodyPr>
          <a:lstStyle/>
          <a:p>
            <a:pPr marL="0" indent="0">
              <a:buNone/>
            </a:pPr>
            <a:r>
              <a:rPr lang="en-AU" sz="2000" b="1">
                <a:latin typeface="Cambria" panose="02040503050406030204" pitchFamily="18" charset="0"/>
                <a:ea typeface="Cambria" panose="02040503050406030204" pitchFamily="18" charset="0"/>
              </a:rPr>
              <a:t>The Tasmanian Charter</a:t>
            </a:r>
          </a:p>
          <a:p>
            <a:pPr marL="0" indent="0">
              <a:buNone/>
            </a:pPr>
            <a:r>
              <a:rPr lang="en-AU" sz="2000" b="1">
                <a:latin typeface="Cambria" panose="02040503050406030204" pitchFamily="18" charset="0"/>
                <a:ea typeface="Cambria" panose="02040503050406030204" pitchFamily="18" charset="0"/>
              </a:rPr>
              <a:t> </a:t>
            </a:r>
            <a:r>
              <a:rPr lang="en-AU" sz="2000">
                <a:latin typeface="Cambria" panose="02040503050406030204" pitchFamily="18" charset="0"/>
                <a:ea typeface="Cambria" panose="02040503050406030204" pitchFamily="18" charset="0"/>
                <a:hlinkClick r:id="rId4"/>
              </a:rPr>
              <a:t>www.tascharter.org</a:t>
            </a:r>
            <a:r>
              <a:rPr lang="en-AU" sz="2000">
                <a:latin typeface="Cambria" panose="02040503050406030204" pitchFamily="18" charset="0"/>
                <a:ea typeface="Cambria" panose="02040503050406030204" pitchFamily="18" charset="0"/>
              </a:rPr>
              <a:t> </a:t>
            </a:r>
          </a:p>
          <a:p>
            <a:pPr marL="0" indent="0">
              <a:buNone/>
            </a:pPr>
            <a:r>
              <a:rPr lang="en-AU" sz="2000">
                <a:latin typeface="Cambria" panose="02040503050406030204" pitchFamily="18" charset="0"/>
                <a:ea typeface="Cambria" panose="02040503050406030204" pitchFamily="18" charset="0"/>
              </a:rPr>
              <a:t>‘The Charter’ is a tool to build an understanding of mental health and foster a supportive workplace culture. </a:t>
            </a:r>
          </a:p>
          <a:p>
            <a:pPr lvl="1"/>
            <a:r>
              <a:rPr lang="en-AU" sz="2000">
                <a:latin typeface="Cambria" panose="02040503050406030204" pitchFamily="18" charset="0"/>
                <a:ea typeface="Cambria" panose="02040503050406030204" pitchFamily="18" charset="0"/>
              </a:rPr>
              <a:t>Download and print the Tasmanian Communications Charter </a:t>
            </a:r>
          </a:p>
          <a:p>
            <a:pPr lvl="1"/>
            <a:r>
              <a:rPr lang="en-AU" sz="2000">
                <a:latin typeface="Cambria" panose="02040503050406030204" pitchFamily="18" charset="0"/>
                <a:ea typeface="Cambria" panose="02040503050406030204" pitchFamily="18" charset="0"/>
              </a:rPr>
              <a:t>Undertake the individual training to understand mental health</a:t>
            </a:r>
          </a:p>
          <a:p>
            <a:pPr lvl="1"/>
            <a:r>
              <a:rPr lang="en-AU" sz="2000">
                <a:latin typeface="Cambria" panose="02040503050406030204" pitchFamily="18" charset="0"/>
                <a:ea typeface="Cambria" panose="02040503050406030204" pitchFamily="18" charset="0"/>
              </a:rPr>
              <a:t>Take further steps to reduce stigma and build a supportive workplace </a:t>
            </a:r>
          </a:p>
          <a:p>
            <a:endParaRPr lang="en-AU" sz="2000"/>
          </a:p>
          <a:p>
            <a:endParaRPr lang="en-AU" sz="2000"/>
          </a:p>
          <a:p>
            <a:endParaRPr lang="en-AU" sz="2000"/>
          </a:p>
          <a:p>
            <a:endParaRPr lang="en-AU" sz="2000"/>
          </a:p>
        </p:txBody>
      </p:sp>
      <p:pic>
        <p:nvPicPr>
          <p:cNvPr id="6" name="Picture 5" descr="Text&#10;&#10;Description automatically generated">
            <a:extLst>
              <a:ext uri="{FF2B5EF4-FFF2-40B4-BE49-F238E27FC236}">
                <a16:creationId xmlns:a16="http://schemas.microsoft.com/office/drawing/2014/main" id="{9C7FB3EB-AD75-EEF5-56D4-BBEFBB318F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2330" y="2094274"/>
            <a:ext cx="4738918" cy="2665641"/>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54448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E9893C-0983-05F2-5032-011A79E67869}"/>
              </a:ext>
            </a:extLst>
          </p:cNvPr>
          <p:cNvPicPr>
            <a:picLocks noChangeAspect="1"/>
          </p:cNvPicPr>
          <p:nvPr/>
        </p:nvPicPr>
        <p:blipFill>
          <a:blip r:embed="rId2"/>
          <a:stretch>
            <a:fillRect/>
          </a:stretch>
        </p:blipFill>
        <p:spPr>
          <a:xfrm>
            <a:off x="83311" y="6267407"/>
            <a:ext cx="891474" cy="492599"/>
          </a:xfrm>
          <a:prstGeom prst="rect">
            <a:avLst/>
          </a:prstGeom>
        </p:spPr>
      </p:pic>
      <p:pic>
        <p:nvPicPr>
          <p:cNvPr id="2" name="Picture 2">
            <a:extLst>
              <a:ext uri="{FF2B5EF4-FFF2-40B4-BE49-F238E27FC236}">
                <a16:creationId xmlns:a16="http://schemas.microsoft.com/office/drawing/2014/main" id="{ED26E097-659B-C6DC-D9D4-93A8A2569F78}"/>
              </a:ext>
            </a:extLst>
          </p:cNvPr>
          <p:cNvPicPr>
            <a:picLocks noChangeAspect="1"/>
          </p:cNvPicPr>
          <p:nvPr/>
        </p:nvPicPr>
        <p:blipFill>
          <a:blip r:embed="rId3"/>
          <a:stretch>
            <a:fillRect/>
          </a:stretch>
        </p:blipFill>
        <p:spPr>
          <a:xfrm>
            <a:off x="87724" y="6271390"/>
            <a:ext cx="1028700" cy="542925"/>
          </a:xfrm>
          <a:prstGeom prst="rect">
            <a:avLst/>
          </a:prstGeom>
        </p:spPr>
      </p:pic>
    </p:spTree>
    <p:extLst>
      <p:ext uri="{BB962C8B-B14F-4D97-AF65-F5344CB8AC3E}">
        <p14:creationId xmlns:p14="http://schemas.microsoft.com/office/powerpoint/2010/main" val="2210223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20769E-BDC9-EDA2-1957-EC26677404B6}"/>
              </a:ext>
            </a:extLst>
          </p:cNvPr>
          <p:cNvSpPr>
            <a:spLocks noGrp="1"/>
          </p:cNvSpPr>
          <p:nvPr>
            <p:ph type="title"/>
          </p:nvPr>
        </p:nvSpPr>
        <p:spPr>
          <a:xfrm>
            <a:off x="686834" y="1153572"/>
            <a:ext cx="3200400" cy="4461163"/>
          </a:xfrm>
        </p:spPr>
        <p:txBody>
          <a:bodyPr>
            <a:normAutofit/>
          </a:bodyPr>
          <a:lstStyle/>
          <a:p>
            <a:r>
              <a:rPr lang="en-AU" dirty="0">
                <a:solidFill>
                  <a:srgbClr val="FFFFFF"/>
                </a:solidFill>
                <a:latin typeface="Cambria" panose="02040503050406030204" pitchFamily="18" charset="0"/>
                <a:ea typeface="Cambria" panose="02040503050406030204" pitchFamily="18" charset="0"/>
              </a:rPr>
              <a:t>Resource kit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7940056-161F-70F3-3961-37FF944338EA}"/>
              </a:ext>
            </a:extLst>
          </p:cNvPr>
          <p:cNvSpPr>
            <a:spLocks noGrp="1"/>
          </p:cNvSpPr>
          <p:nvPr>
            <p:ph idx="1"/>
          </p:nvPr>
        </p:nvSpPr>
        <p:spPr>
          <a:xfrm>
            <a:off x="4447308" y="591344"/>
            <a:ext cx="6906491" cy="5585619"/>
          </a:xfrm>
        </p:spPr>
        <p:txBody>
          <a:bodyPr anchor="ctr">
            <a:normAutofit/>
          </a:bodyPr>
          <a:lstStyle/>
          <a:p>
            <a:pPr marL="0" indent="0">
              <a:buNone/>
            </a:pPr>
            <a:r>
              <a:rPr lang="en-AU" sz="2600" dirty="0">
                <a:latin typeface="Cambria" panose="02040503050406030204" pitchFamily="18" charset="0"/>
                <a:ea typeface="Cambria" panose="02040503050406030204" pitchFamily="18" charset="0"/>
              </a:rPr>
              <a:t>Start of April VT will reach out again to organise a gifting of a certificate of recognition and Resource Kit for organisations. </a:t>
            </a:r>
          </a:p>
          <a:p>
            <a:pPr marL="0" indent="0">
              <a:buNone/>
            </a:pPr>
            <a:endParaRPr lang="en-AU" sz="2600" dirty="0">
              <a:latin typeface="Cambria" panose="02040503050406030204" pitchFamily="18" charset="0"/>
              <a:ea typeface="Cambria" panose="02040503050406030204" pitchFamily="18" charset="0"/>
            </a:endParaRPr>
          </a:p>
          <a:p>
            <a:pPr marL="0" indent="0">
              <a:buNone/>
            </a:pPr>
            <a:r>
              <a:rPr lang="en-AU" sz="2600" b="1" dirty="0">
                <a:latin typeface="Cambria" panose="02040503050406030204" pitchFamily="18" charset="0"/>
                <a:ea typeface="Cambria" panose="02040503050406030204" pitchFamily="18" charset="0"/>
              </a:rPr>
              <a:t>Would you be interested? </a:t>
            </a:r>
          </a:p>
          <a:p>
            <a:pPr marL="0" indent="0">
              <a:buNone/>
            </a:pPr>
            <a:r>
              <a:rPr lang="en-AU" sz="2600" dirty="0">
                <a:latin typeface="Cambria" panose="02040503050406030204" pitchFamily="18" charset="0"/>
                <a:ea typeface="Cambria" panose="02040503050406030204" pitchFamily="18" charset="0"/>
              </a:rPr>
              <a:t>We’d love to tell the story of someone's journey through the workshops and reflections they’ve had, please consider if you’d be okay to answer some questions and have some photos taken. </a:t>
            </a:r>
          </a:p>
        </p:txBody>
      </p:sp>
    </p:spTree>
    <p:extLst>
      <p:ext uri="{BB962C8B-B14F-4D97-AF65-F5344CB8AC3E}">
        <p14:creationId xmlns:p14="http://schemas.microsoft.com/office/powerpoint/2010/main" val="1504418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9322-B12C-9C6B-D34E-0427A2AA7D9F}"/>
              </a:ext>
            </a:extLst>
          </p:cNvPr>
          <p:cNvSpPr>
            <a:spLocks noGrp="1"/>
          </p:cNvSpPr>
          <p:nvPr>
            <p:ph type="title"/>
          </p:nvPr>
        </p:nvSpPr>
        <p:spPr>
          <a:xfrm>
            <a:off x="4965430" y="629268"/>
            <a:ext cx="6586491" cy="1286160"/>
          </a:xfrm>
        </p:spPr>
        <p:txBody>
          <a:bodyPr anchor="b">
            <a:normAutofit fontScale="90000"/>
          </a:bodyPr>
          <a:lstStyle/>
          <a:p>
            <a:r>
              <a:rPr lang="en-AU" dirty="0">
                <a:latin typeface="Cambria" panose="02040503050406030204" pitchFamily="18" charset="0"/>
                <a:ea typeface="Cambria" panose="02040503050406030204" pitchFamily="18" charset="0"/>
              </a:rPr>
              <a:t>Debrief and your challenge</a:t>
            </a:r>
          </a:p>
        </p:txBody>
      </p:sp>
      <p:sp>
        <p:nvSpPr>
          <p:cNvPr id="3" name="Content Placeholder 2">
            <a:extLst>
              <a:ext uri="{FF2B5EF4-FFF2-40B4-BE49-F238E27FC236}">
                <a16:creationId xmlns:a16="http://schemas.microsoft.com/office/drawing/2014/main" id="{06D1C19A-5A82-EEBA-3398-47B9AB0D7B26}"/>
              </a:ext>
            </a:extLst>
          </p:cNvPr>
          <p:cNvSpPr>
            <a:spLocks noGrp="1"/>
          </p:cNvSpPr>
          <p:nvPr>
            <p:ph idx="1"/>
          </p:nvPr>
        </p:nvSpPr>
        <p:spPr>
          <a:xfrm>
            <a:off x="4965431" y="2438400"/>
            <a:ext cx="6586489" cy="3785419"/>
          </a:xfrm>
        </p:spPr>
        <p:txBody>
          <a:bodyPr>
            <a:normAutofit lnSpcReduction="10000"/>
          </a:bodyPr>
          <a:lstStyle/>
          <a:p>
            <a:pPr marL="0" indent="0">
              <a:buNone/>
            </a:pPr>
            <a:r>
              <a:rPr lang="en-AU" sz="2400" b="1" dirty="0">
                <a:latin typeface="Cambria" panose="02040503050406030204" pitchFamily="18" charset="0"/>
                <a:ea typeface="Cambria" panose="02040503050406030204" pitchFamily="18" charset="0"/>
              </a:rPr>
              <a:t>Make one change in your volunteer organisation to help eliminate or minimise psychosocial hazards</a:t>
            </a:r>
          </a:p>
          <a:p>
            <a:pPr marL="0" indent="0">
              <a:buNone/>
            </a:pPr>
            <a:endParaRPr lang="en-AU" sz="2400" b="1" dirty="0">
              <a:latin typeface="Cambria" panose="02040503050406030204" pitchFamily="18" charset="0"/>
              <a:ea typeface="Cambria" panose="02040503050406030204" pitchFamily="18" charset="0"/>
            </a:endParaRPr>
          </a:p>
          <a:p>
            <a:pPr marL="0" indent="0">
              <a:buNone/>
            </a:pPr>
            <a:r>
              <a:rPr lang="en-AU" sz="2400" dirty="0">
                <a:latin typeface="Cambria" panose="02040503050406030204" pitchFamily="18" charset="0"/>
                <a:ea typeface="Cambria" panose="02040503050406030204" pitchFamily="18" charset="0"/>
              </a:rPr>
              <a:t>This could be as simple as putting up some posters to start a conversation or reviewing the Code of Practice with your team to identify some actions that you can take</a:t>
            </a:r>
          </a:p>
          <a:p>
            <a:pPr marL="0" indent="0">
              <a:buNone/>
            </a:pPr>
            <a:endParaRPr lang="en-AU" sz="2000" b="1" i="1" dirty="0">
              <a:latin typeface="Cambria" panose="02040503050406030204" pitchFamily="18" charset="0"/>
              <a:ea typeface="Cambria" panose="02040503050406030204" pitchFamily="18" charset="0"/>
            </a:endParaRPr>
          </a:p>
          <a:p>
            <a:pPr marL="0" indent="0">
              <a:buNone/>
            </a:pPr>
            <a:r>
              <a:rPr lang="en-AU" sz="2000" b="1" i="1" dirty="0">
                <a:latin typeface="Cambria" panose="02040503050406030204" pitchFamily="18" charset="0"/>
                <a:ea typeface="Cambria" panose="02040503050406030204" pitchFamily="18" charset="0"/>
              </a:rPr>
              <a:t>Hint/Prompt: </a:t>
            </a:r>
            <a:r>
              <a:rPr lang="en-AU" sz="2000" i="1" dirty="0">
                <a:latin typeface="Cambria" panose="02040503050406030204" pitchFamily="18" charset="0"/>
                <a:ea typeface="Cambria" panose="02040503050406030204" pitchFamily="18" charset="0"/>
              </a:rPr>
              <a:t>has your organisation adopted the Tasmanian communications charter?</a:t>
            </a:r>
          </a:p>
        </p:txBody>
      </p:sp>
      <p:pic>
        <p:nvPicPr>
          <p:cNvPr id="5" name="Picture 4" descr="Calendar on table">
            <a:extLst>
              <a:ext uri="{FF2B5EF4-FFF2-40B4-BE49-F238E27FC236}">
                <a16:creationId xmlns:a16="http://schemas.microsoft.com/office/drawing/2014/main" id="{2B6997FD-ECC4-2F62-B0A9-9D330DB9DCAB}"/>
              </a:ext>
            </a:extLst>
          </p:cNvPr>
          <p:cNvPicPr>
            <a:picLocks noChangeAspect="1"/>
          </p:cNvPicPr>
          <p:nvPr/>
        </p:nvPicPr>
        <p:blipFill rotWithShape="1">
          <a:blip r:embed="rId3"/>
          <a:srcRect l="10357" r="44524"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D4B64"/>
            </a:solidFill>
          </a:ln>
        </p:spPr>
        <p:style>
          <a:lnRef idx="1">
            <a:schemeClr val="accent1"/>
          </a:lnRef>
          <a:fillRef idx="0">
            <a:schemeClr val="accent1"/>
          </a:fillRef>
          <a:effectRef idx="0">
            <a:schemeClr val="accent1"/>
          </a:effectRef>
          <a:fontRef idx="minor">
            <a:schemeClr val="tx1"/>
          </a:fontRef>
        </p:style>
      </p:cxnSp>
      <p:pic>
        <p:nvPicPr>
          <p:cNvPr id="4" name="Picture 391" descr="Logo, company name&#10;&#10;Description automatically generated with medium confidence">
            <a:extLst>
              <a:ext uri="{FF2B5EF4-FFF2-40B4-BE49-F238E27FC236}">
                <a16:creationId xmlns:a16="http://schemas.microsoft.com/office/drawing/2014/main" id="{D039AD62-1BDB-10C3-DDE5-D48E1AC37BE0}"/>
              </a:ext>
            </a:extLst>
          </p:cNvPr>
          <p:cNvPicPr>
            <a:picLocks noChangeAspect="1"/>
          </p:cNvPicPr>
          <p:nvPr/>
        </p:nvPicPr>
        <p:blipFill>
          <a:blip r:embed="rId4"/>
          <a:stretch>
            <a:fillRect/>
          </a:stretch>
        </p:blipFill>
        <p:spPr>
          <a:xfrm>
            <a:off x="210020" y="6092649"/>
            <a:ext cx="1028700" cy="542925"/>
          </a:xfrm>
          <a:prstGeom prst="rect">
            <a:avLst/>
          </a:prstGeom>
        </p:spPr>
      </p:pic>
    </p:spTree>
    <p:extLst>
      <p:ext uri="{BB962C8B-B14F-4D97-AF65-F5344CB8AC3E}">
        <p14:creationId xmlns:p14="http://schemas.microsoft.com/office/powerpoint/2010/main" val="4052242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AU" b="1">
                <a:solidFill>
                  <a:srgbClr val="FFFFFF"/>
                </a:solidFill>
                <a:latin typeface="Cambria"/>
                <a:ea typeface="Cambria"/>
              </a:rPr>
              <a:t>Wrap up</a:t>
            </a:r>
            <a:endParaRPr lang="en-US">
              <a:solidFill>
                <a:srgbClr val="FFFFFF"/>
              </a:solidFill>
              <a:ea typeface="+mj-lt"/>
              <a:cs typeface="+mj-lt"/>
            </a:endParaRPr>
          </a:p>
          <a:p>
            <a:endParaRPr lang="en-US" b="1" i="1" kern="1200">
              <a:solidFill>
                <a:srgbClr val="FFFFFF"/>
              </a:solidFill>
              <a:latin typeface="+mj-lt"/>
              <a:cs typeface="Calibri Light"/>
            </a:endParaRP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4447308" y="591344"/>
            <a:ext cx="6906491" cy="5585619"/>
          </a:xfrm>
        </p:spPr>
        <p:txBody>
          <a:bodyPr vert="horz" lIns="91440" tIns="45720" rIns="91440" bIns="45720" rtlCol="0" anchor="ctr">
            <a:normAutofit/>
          </a:bodyPr>
          <a:lstStyle/>
          <a:p>
            <a:pPr>
              <a:buFont typeface="Arial"/>
              <a:buChar char="•"/>
            </a:pPr>
            <a:r>
              <a:rPr lang="en-AU" b="0" i="0" u="none" strike="noStrike" dirty="0">
                <a:effectLst/>
                <a:latin typeface="Cambria" panose="02040503050406030204" pitchFamily="18" charset="0"/>
                <a:ea typeface="Cambria" panose="02040503050406030204" pitchFamily="18" charset="0"/>
              </a:rPr>
              <a:t>Thank you for being involved in this project!</a:t>
            </a:r>
          </a:p>
          <a:p>
            <a:pPr>
              <a:buFont typeface="Arial"/>
              <a:buChar char="•"/>
            </a:pPr>
            <a:endParaRPr lang="en-AU" dirty="0">
              <a:latin typeface="Cambria" panose="02040503050406030204" pitchFamily="18" charset="0"/>
              <a:ea typeface="Cambria" panose="02040503050406030204" pitchFamily="18" charset="0"/>
            </a:endParaRPr>
          </a:p>
          <a:p>
            <a:pPr>
              <a:buFont typeface="Arial"/>
              <a:buChar char="•"/>
            </a:pPr>
            <a:r>
              <a:rPr lang="en-AU" dirty="0">
                <a:latin typeface="Cambria" panose="02040503050406030204" pitchFamily="18" charset="0"/>
                <a:ea typeface="Cambria" panose="02040503050406030204" pitchFamily="18" charset="0"/>
              </a:rPr>
              <a:t>Do you have any final comments?</a:t>
            </a:r>
          </a:p>
          <a:p>
            <a:pPr>
              <a:buFont typeface="Arial"/>
              <a:buChar char="•"/>
            </a:pPr>
            <a:endParaRPr lang="en-AU" b="0" i="0" u="none" strike="noStrike" dirty="0">
              <a:effectLst/>
              <a:latin typeface="Cambria" panose="02040503050406030204" pitchFamily="18" charset="0"/>
              <a:ea typeface="Cambria" panose="02040503050406030204" pitchFamily="18" charset="0"/>
            </a:endParaRPr>
          </a:p>
          <a:p>
            <a:pPr marL="0" indent="0">
              <a:buNone/>
            </a:pPr>
            <a:r>
              <a:rPr lang="en-AU" b="1" dirty="0">
                <a:latin typeface="Cambria" panose="02040503050406030204" pitchFamily="18" charset="0"/>
                <a:ea typeface="Cambria" panose="02040503050406030204" pitchFamily="18" charset="0"/>
              </a:rPr>
              <a:t>Action</a:t>
            </a:r>
            <a:r>
              <a:rPr lang="en-AU" dirty="0">
                <a:latin typeface="Cambria" panose="02040503050406030204" pitchFamily="18" charset="0"/>
                <a:ea typeface="Cambria" panose="02040503050406030204" pitchFamily="18" charset="0"/>
              </a:rPr>
              <a:t>: please complete the  feedback survey</a:t>
            </a:r>
            <a:endParaRPr lang="en-AU" dirty="0">
              <a:latin typeface="Cambria"/>
              <a:ea typeface="Cambria"/>
              <a:cs typeface="Calibri"/>
            </a:endParaRPr>
          </a:p>
          <a:p>
            <a:pPr>
              <a:buFont typeface="Arial"/>
              <a:buChar char="•"/>
            </a:pPr>
            <a:endParaRPr lang="en-AU" dirty="0">
              <a:latin typeface="Cambria"/>
              <a:ea typeface="Cambria"/>
              <a:cs typeface="+mn-lt"/>
            </a:endParaRPr>
          </a:p>
          <a:p>
            <a:pPr marL="0" indent="0">
              <a:buNone/>
            </a:pPr>
            <a:endParaRPr lang="en-US" dirty="0">
              <a:cs typeface="Calibri"/>
            </a:endParaRPr>
          </a:p>
        </p:txBody>
      </p:sp>
      <p:sp>
        <p:nvSpPr>
          <p:cNvPr id="6" name="Slide Number Placeholder 5">
            <a:extLst>
              <a:ext uri="{FF2B5EF4-FFF2-40B4-BE49-F238E27FC236}">
                <a16:creationId xmlns:a16="http://schemas.microsoft.com/office/drawing/2014/main" id="{B5ADCCFB-79CC-0348-36F9-746557BE472B}"/>
              </a:ext>
            </a:extLst>
          </p:cNvPr>
          <p:cNvSpPr>
            <a:spLocks noGrp="1"/>
          </p:cNvSpPr>
          <p:nvPr>
            <p:ph type="sldNum" sz="quarter" idx="12"/>
          </p:nvPr>
        </p:nvSpPr>
        <p:spPr>
          <a:xfrm>
            <a:off x="9541564" y="6356350"/>
            <a:ext cx="1812235"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48F63A3B-78C7-47BE-AE5E-E10140E04643}"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22</a:t>
            </a:fld>
            <a:endParaRPr kumimoji="0" lang="en-US" b="0" i="0" u="none" strike="noStrike" kern="1200" cap="none" spc="0" normalizeH="0" baseline="0" noProof="0">
              <a:ln>
                <a:noFill/>
              </a:ln>
              <a:effectLst/>
              <a:uLnTx/>
              <a:uFillTx/>
              <a:latin typeface="Calibri" panose="020F0502020204030204"/>
              <a:ea typeface="+mn-ea"/>
              <a:cs typeface="+mn-cs"/>
            </a:endParaRPr>
          </a:p>
        </p:txBody>
      </p:sp>
      <p:pic>
        <p:nvPicPr>
          <p:cNvPr id="7" name="Picture 391" descr="Logo, company name&#10;&#10;Description automatically generated with medium confidence">
            <a:extLst>
              <a:ext uri="{FF2B5EF4-FFF2-40B4-BE49-F238E27FC236}">
                <a16:creationId xmlns:a16="http://schemas.microsoft.com/office/drawing/2014/main" id="{0D22048D-DC57-F7E8-F40F-CA90541B353C}"/>
              </a:ext>
            </a:extLst>
          </p:cNvPr>
          <p:cNvPicPr>
            <a:picLocks noChangeAspect="1"/>
          </p:cNvPicPr>
          <p:nvPr/>
        </p:nvPicPr>
        <p:blipFill>
          <a:blip r:embed="rId3"/>
          <a:stretch>
            <a:fillRect/>
          </a:stretch>
        </p:blipFill>
        <p:spPr>
          <a:xfrm>
            <a:off x="210020" y="6092649"/>
            <a:ext cx="1028700" cy="542925"/>
          </a:xfrm>
          <a:prstGeom prst="rect">
            <a:avLst/>
          </a:prstGeom>
        </p:spPr>
      </p:pic>
    </p:spTree>
    <p:extLst>
      <p:ext uri="{BB962C8B-B14F-4D97-AF65-F5344CB8AC3E}">
        <p14:creationId xmlns:p14="http://schemas.microsoft.com/office/powerpoint/2010/main" val="157998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686834" y="1153572"/>
            <a:ext cx="3200400" cy="4461163"/>
          </a:xfrm>
        </p:spPr>
        <p:txBody>
          <a:bodyPr>
            <a:normAutofit/>
          </a:bodyPr>
          <a:lstStyle/>
          <a:p>
            <a:r>
              <a:rPr lang="en-AU" b="1">
                <a:solidFill>
                  <a:srgbClr val="FFFFFF"/>
                </a:solidFill>
                <a:latin typeface="Cambria" panose="02040503050406030204" pitchFamily="18" charset="0"/>
                <a:ea typeface="Cambria" panose="02040503050406030204" pitchFamily="18" charset="0"/>
              </a:rPr>
              <a:t>Program Learning Objectives</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AU" sz="2200" b="1" dirty="0">
                <a:latin typeface="Cambria"/>
                <a:ea typeface="Cambria"/>
              </a:rPr>
              <a:t>LEADERSHIP COMPETENCY DEVELOPMENT</a:t>
            </a:r>
            <a:r>
              <a:rPr lang="en-AU" sz="2200" dirty="0">
                <a:latin typeface="Cambria"/>
                <a:ea typeface="Cambria"/>
              </a:rPr>
              <a:t>: </a:t>
            </a:r>
            <a:endParaRPr lang="en-US" sz="2200" dirty="0">
              <a:latin typeface="Cambria"/>
              <a:ea typeface="Cambria"/>
            </a:endParaRPr>
          </a:p>
          <a:p>
            <a:pPr marL="0" indent="0">
              <a:buNone/>
            </a:pPr>
            <a:r>
              <a:rPr lang="en-AU" sz="2200" dirty="0">
                <a:latin typeface="Cambria"/>
                <a:ea typeface="Cambria"/>
              </a:rPr>
              <a:t>A character-based leadership development approach will build capacity for positive mental health, promoting self-leadership, peer leadership, and team-leadership. Training will include practical strategies to acknowledge, guide, and influence behaviour, and bring out the best in oneself and others. </a:t>
            </a:r>
            <a:endParaRPr lang="en-AU" sz="2200" dirty="0"/>
          </a:p>
          <a:p>
            <a:pPr marL="0" indent="0">
              <a:buNone/>
            </a:pPr>
            <a:r>
              <a:rPr lang="en-AU" sz="2200" b="1" dirty="0">
                <a:latin typeface="Cambria"/>
                <a:ea typeface="Cambria"/>
              </a:rPr>
              <a:t>MENTAL HEALTH MANAGEMENT TRAINING</a:t>
            </a:r>
            <a:r>
              <a:rPr lang="en-AU" sz="2200" dirty="0">
                <a:latin typeface="Cambria"/>
                <a:ea typeface="Cambria"/>
              </a:rPr>
              <a:t>: </a:t>
            </a:r>
          </a:p>
          <a:p>
            <a:pPr marL="0" indent="0">
              <a:buNone/>
            </a:pPr>
            <a:r>
              <a:rPr lang="en-AU" sz="2200" dirty="0">
                <a:latin typeface="Cambria"/>
                <a:ea typeface="Cambria"/>
              </a:rPr>
              <a:t>An integrated approach to workplace mental health will include knowledge and skills related to preventing volunteer-related harm to mental health, promoting positive mental wellbeing (including maximising the psychological benefits of volunteering), and appropriately addressing and supporting mental health problems as they arise. </a:t>
            </a:r>
            <a:endParaRPr lang="en-AU" sz="2200" dirty="0"/>
          </a:p>
        </p:txBody>
      </p:sp>
      <p:sp>
        <p:nvSpPr>
          <p:cNvPr id="5" name="Slide Number Placeholder 4">
            <a:extLst>
              <a:ext uri="{FF2B5EF4-FFF2-40B4-BE49-F238E27FC236}">
                <a16:creationId xmlns:a16="http://schemas.microsoft.com/office/drawing/2014/main" id="{0359DC30-0FC4-9A95-D156-355A1F55E39E}"/>
              </a:ext>
            </a:extLst>
          </p:cNvPr>
          <p:cNvSpPr>
            <a:spLocks noGrp="1"/>
          </p:cNvSpPr>
          <p:nvPr>
            <p:ph type="sldNum" sz="quarter" idx="12"/>
          </p:nvPr>
        </p:nvSpPr>
        <p:spPr>
          <a:xfrm>
            <a:off x="9541564" y="6356350"/>
            <a:ext cx="1812235" cy="365125"/>
          </a:xfrm>
        </p:spPr>
        <p:txBody>
          <a:bodyPr>
            <a:normAutofit/>
          </a:bodyPr>
          <a:lstStyle/>
          <a:p>
            <a:pPr>
              <a:spcAft>
                <a:spcPts val="600"/>
              </a:spcAft>
            </a:pPr>
            <a:fld id="{48F63A3B-78C7-47BE-AE5E-E10140E04643}" type="slidenum">
              <a:rPr lang="en-US" smtClean="0"/>
              <a:pPr>
                <a:spcAft>
                  <a:spcPts val="600"/>
                </a:spcAft>
              </a:pPr>
              <a:t>3</a:t>
            </a:fld>
            <a:endParaRPr lang="en-US"/>
          </a:p>
        </p:txBody>
      </p:sp>
      <p:pic>
        <p:nvPicPr>
          <p:cNvPr id="9" name="Picture 8" descr="Text&#10;&#10;Description automatically generated">
            <a:extLst>
              <a:ext uri="{FF2B5EF4-FFF2-40B4-BE49-F238E27FC236}">
                <a16:creationId xmlns:a16="http://schemas.microsoft.com/office/drawing/2014/main" id="{1F3547C1-7792-E508-71CE-87107CA432C2}"/>
              </a:ext>
            </a:extLst>
          </p:cNvPr>
          <p:cNvPicPr>
            <a:picLocks noChangeAspect="1"/>
          </p:cNvPicPr>
          <p:nvPr/>
        </p:nvPicPr>
        <p:blipFill>
          <a:blip r:embed="rId3"/>
          <a:stretch>
            <a:fillRect/>
          </a:stretch>
        </p:blipFill>
        <p:spPr>
          <a:xfrm>
            <a:off x="83311" y="6267407"/>
            <a:ext cx="891474" cy="492599"/>
          </a:xfrm>
          <a:prstGeom prst="rect">
            <a:avLst/>
          </a:prstGeom>
        </p:spPr>
      </p:pic>
      <p:pic>
        <p:nvPicPr>
          <p:cNvPr id="4" name="Picture 4" descr="Logo, company name&#10;&#10;Description automatically generated with medium confidence">
            <a:extLst>
              <a:ext uri="{FF2B5EF4-FFF2-40B4-BE49-F238E27FC236}">
                <a16:creationId xmlns:a16="http://schemas.microsoft.com/office/drawing/2014/main" id="{627F827E-4119-CE07-EAAE-4385D79B6BFD}"/>
              </a:ext>
            </a:extLst>
          </p:cNvPr>
          <p:cNvPicPr>
            <a:picLocks noChangeAspect="1"/>
          </p:cNvPicPr>
          <p:nvPr/>
        </p:nvPicPr>
        <p:blipFill>
          <a:blip r:embed="rId4"/>
          <a:stretch>
            <a:fillRect/>
          </a:stretch>
        </p:blipFill>
        <p:spPr>
          <a:xfrm>
            <a:off x="12465" y="6233760"/>
            <a:ext cx="1028700" cy="542925"/>
          </a:xfrm>
          <a:prstGeom prst="rect">
            <a:avLst/>
          </a:prstGeom>
        </p:spPr>
      </p:pic>
    </p:spTree>
    <p:extLst>
      <p:ext uri="{BB962C8B-B14F-4D97-AF65-F5344CB8AC3E}">
        <p14:creationId xmlns:p14="http://schemas.microsoft.com/office/powerpoint/2010/main" val="2276891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1721F-61E1-4C1C-8417-2B02331CAB2D}"/>
              </a:ext>
            </a:extLst>
          </p:cNvPr>
          <p:cNvSpPr>
            <a:spLocks noGrp="1"/>
          </p:cNvSpPr>
          <p:nvPr>
            <p:ph type="title"/>
          </p:nvPr>
        </p:nvSpPr>
        <p:spPr>
          <a:xfrm>
            <a:off x="1389278" y="1233241"/>
            <a:ext cx="3240506" cy="4064628"/>
          </a:xfrm>
        </p:spPr>
        <p:txBody>
          <a:bodyPr>
            <a:normAutofit/>
          </a:bodyPr>
          <a:lstStyle/>
          <a:p>
            <a:r>
              <a:rPr lang="en-AU" b="1">
                <a:solidFill>
                  <a:srgbClr val="FFFFFF"/>
                </a:solidFill>
                <a:latin typeface="Cambria"/>
                <a:ea typeface="Cambria"/>
              </a:rPr>
              <a:t>Today’s Learning Objectives</a:t>
            </a:r>
            <a:endParaRPr lang="en-AU">
              <a:solidFill>
                <a:srgbClr val="FFFFFF"/>
              </a:solidFill>
              <a:latin typeface="Cambria"/>
              <a:ea typeface="Cambria"/>
              <a:cs typeface="+mj-lt"/>
            </a:endParaRPr>
          </a:p>
          <a:p>
            <a:endParaRPr lang="en-AU" b="1" dirty="0">
              <a:solidFill>
                <a:srgbClr val="FFFFFF"/>
              </a:solidFill>
              <a:latin typeface="Cambria" panose="02040503050406030204" pitchFamily="18" charset="0"/>
              <a:ea typeface="Cambria" panose="02040503050406030204" pitchFamily="18" charset="0"/>
            </a:endParaRPr>
          </a:p>
        </p:txBody>
      </p:sp>
      <p:sp>
        <p:nvSpPr>
          <p:cNvPr id="19" name="Freeform: Shape 1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13EADE8-177E-42E6-BDFC-4D17180B4F24}"/>
              </a:ext>
            </a:extLst>
          </p:cNvPr>
          <p:cNvSpPr>
            <a:spLocks noGrp="1"/>
          </p:cNvSpPr>
          <p:nvPr>
            <p:ph idx="1"/>
          </p:nvPr>
        </p:nvSpPr>
        <p:spPr>
          <a:xfrm>
            <a:off x="6096000" y="820880"/>
            <a:ext cx="5257799" cy="4889350"/>
          </a:xfrm>
        </p:spPr>
        <p:txBody>
          <a:bodyPr vert="horz" lIns="91440" tIns="45720" rIns="91440" bIns="45720" rtlCol="0" anchor="t">
            <a:normAutofit/>
          </a:bodyPr>
          <a:lstStyle/>
          <a:p>
            <a:pPr marL="0" indent="0">
              <a:buNone/>
            </a:pPr>
            <a:r>
              <a:rPr lang="en-AU" sz="2400" dirty="0">
                <a:latin typeface="Cambria"/>
                <a:ea typeface="Cambria"/>
              </a:rPr>
              <a:t>By the end of today you will learn- </a:t>
            </a:r>
            <a:endParaRPr lang="en-US" sz="2400" dirty="0">
              <a:ea typeface="+mn-lt"/>
              <a:cs typeface="+mn-lt"/>
            </a:endParaRPr>
          </a:p>
          <a:p>
            <a:pPr marL="0" indent="0">
              <a:buNone/>
            </a:pPr>
            <a:endParaRPr lang="en-AU" sz="2400" dirty="0">
              <a:ea typeface="+mn-lt"/>
              <a:cs typeface="+mn-lt"/>
            </a:endParaRPr>
          </a:p>
          <a:p>
            <a:pPr>
              <a:buFont typeface="Arial"/>
              <a:buChar char="•"/>
            </a:pPr>
            <a:r>
              <a:rPr lang="en-AU" sz="2400" b="0" i="0" u="none" strike="noStrike" dirty="0">
                <a:effectLst/>
                <a:latin typeface="Cambria" panose="02040503050406030204" pitchFamily="18" charset="0"/>
                <a:ea typeface="Cambria" panose="02040503050406030204" pitchFamily="18" charset="0"/>
              </a:rPr>
              <a:t>What the new Work, Health and Safety Regulations mean for your organisation</a:t>
            </a:r>
          </a:p>
          <a:p>
            <a:pPr>
              <a:buFont typeface="Arial"/>
              <a:buChar char="•"/>
            </a:pPr>
            <a:endParaRPr lang="en-AU" sz="2400" b="0" i="0" u="none" strike="noStrike" dirty="0">
              <a:effectLst/>
              <a:latin typeface="Cambria" panose="02040503050406030204" pitchFamily="18" charset="0"/>
              <a:ea typeface="Cambria" panose="02040503050406030204" pitchFamily="18" charset="0"/>
            </a:endParaRPr>
          </a:p>
          <a:p>
            <a:pPr>
              <a:buFont typeface="Arial"/>
              <a:buChar char="•"/>
            </a:pPr>
            <a:r>
              <a:rPr lang="en-AU" sz="2400" b="0" i="0" dirty="0">
                <a:effectLst/>
                <a:latin typeface="Cambria" panose="02040503050406030204" pitchFamily="18" charset="0"/>
                <a:ea typeface="Cambria" panose="02040503050406030204" pitchFamily="18" charset="0"/>
              </a:rPr>
              <a:t>Practical ways to identify and control hazards that may cause physical and psychological harm</a:t>
            </a:r>
          </a:p>
          <a:p>
            <a:pPr>
              <a:buFont typeface="Arial"/>
              <a:buChar char="•"/>
            </a:pPr>
            <a:endParaRPr lang="en-AU" sz="2400" b="0" i="0" dirty="0">
              <a:effectLst/>
              <a:latin typeface="Cambria" panose="02040503050406030204" pitchFamily="18" charset="0"/>
              <a:ea typeface="Cambria" panose="02040503050406030204" pitchFamily="18" charset="0"/>
            </a:endParaRPr>
          </a:p>
          <a:p>
            <a:pPr>
              <a:buFont typeface="Arial"/>
              <a:buChar char="•"/>
            </a:pPr>
            <a:r>
              <a:rPr lang="en-AU" sz="2400" b="0" i="0" dirty="0">
                <a:effectLst/>
                <a:latin typeface="Cambria" panose="02040503050406030204" pitchFamily="18" charset="0"/>
                <a:ea typeface="Cambria" panose="02040503050406030204" pitchFamily="18" charset="0"/>
              </a:rPr>
              <a:t>How to lead mental health in your organisation</a:t>
            </a:r>
          </a:p>
          <a:p>
            <a:pPr marL="0" indent="0">
              <a:buNone/>
            </a:pPr>
            <a:endParaRPr lang="en-AU" sz="2400" dirty="0">
              <a:latin typeface="Cambria"/>
              <a:ea typeface="Cambria"/>
            </a:endParaRPr>
          </a:p>
        </p:txBody>
      </p:sp>
      <p:sp>
        <p:nvSpPr>
          <p:cNvPr id="25" name="Freeform: Shape 2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3F323A5D-3719-DA83-438C-20E7FA520B57}"/>
              </a:ext>
            </a:extLst>
          </p:cNvPr>
          <p:cNvSpPr>
            <a:spLocks noGrp="1"/>
          </p:cNvSpPr>
          <p:nvPr>
            <p:ph type="sldNum" sz="quarter" idx="12"/>
          </p:nvPr>
        </p:nvSpPr>
        <p:spPr>
          <a:xfrm>
            <a:off x="10506330" y="6356350"/>
            <a:ext cx="847470" cy="365125"/>
          </a:xfrm>
        </p:spPr>
        <p:txBody>
          <a:bodyPr>
            <a:normAutofit/>
          </a:bodyPr>
          <a:lstStyle/>
          <a:p>
            <a:pPr>
              <a:spcAft>
                <a:spcPts val="600"/>
              </a:spcAft>
            </a:pPr>
            <a:fld id="{48F63A3B-78C7-47BE-AE5E-E10140E04643}" type="slidenum">
              <a:rPr lang="en-US" smtClean="0"/>
              <a:pPr>
                <a:spcAft>
                  <a:spcPts val="600"/>
                </a:spcAft>
              </a:pPr>
              <a:t>4</a:t>
            </a:fld>
            <a:endParaRPr lang="en-US"/>
          </a:p>
        </p:txBody>
      </p:sp>
      <p:pic>
        <p:nvPicPr>
          <p:cNvPr id="4" name="Picture 4" descr="Logo, company name&#10;&#10;Description automatically generated with medium confidence">
            <a:extLst>
              <a:ext uri="{FF2B5EF4-FFF2-40B4-BE49-F238E27FC236}">
                <a16:creationId xmlns:a16="http://schemas.microsoft.com/office/drawing/2014/main" id="{D9A24334-42D9-146F-86DF-43C9F46DD78A}"/>
              </a:ext>
            </a:extLst>
          </p:cNvPr>
          <p:cNvPicPr>
            <a:picLocks noChangeAspect="1"/>
          </p:cNvPicPr>
          <p:nvPr/>
        </p:nvPicPr>
        <p:blipFill>
          <a:blip r:embed="rId3"/>
          <a:stretch>
            <a:fillRect/>
          </a:stretch>
        </p:blipFill>
        <p:spPr>
          <a:xfrm>
            <a:off x="162983" y="6092649"/>
            <a:ext cx="1028700" cy="542925"/>
          </a:xfrm>
          <a:prstGeom prst="rect">
            <a:avLst/>
          </a:prstGeom>
        </p:spPr>
      </p:pic>
    </p:spTree>
    <p:extLst>
      <p:ext uri="{BB962C8B-B14F-4D97-AF65-F5344CB8AC3E}">
        <p14:creationId xmlns:p14="http://schemas.microsoft.com/office/powerpoint/2010/main" val="161023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8C7EBC-24DB-8B8E-4301-4AE24A994154}"/>
              </a:ext>
            </a:extLst>
          </p:cNvPr>
          <p:cNvSpPr>
            <a:spLocks noGrp="1"/>
          </p:cNvSpPr>
          <p:nvPr>
            <p:ph type="title"/>
          </p:nvPr>
        </p:nvSpPr>
        <p:spPr>
          <a:xfrm>
            <a:off x="686834" y="1153572"/>
            <a:ext cx="3200400" cy="4461163"/>
          </a:xfrm>
        </p:spPr>
        <p:txBody>
          <a:bodyPr>
            <a:normAutofit/>
          </a:bodyPr>
          <a:lstStyle/>
          <a:p>
            <a:r>
              <a:rPr lang="en-AU" sz="4100" dirty="0">
                <a:solidFill>
                  <a:srgbClr val="FFFFFF"/>
                </a:solidFill>
                <a:latin typeface="Cambria"/>
                <a:ea typeface="Cambria"/>
              </a:rPr>
              <a:t>Psychosocial Hazards – Know Your Part</a:t>
            </a:r>
            <a:endParaRPr lang="en-US" sz="41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3FD0539-6AD1-AD94-5E16-F9E97785DF28}"/>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endParaRPr lang="en-US" dirty="0">
              <a:latin typeface="Montserrat"/>
              <a:ea typeface="Montserrat"/>
              <a:cs typeface="Montserrat"/>
            </a:endParaRPr>
          </a:p>
          <a:p>
            <a:pPr marL="0" indent="0">
              <a:buNone/>
            </a:pPr>
            <a:r>
              <a:rPr lang="en-US" dirty="0">
                <a:latin typeface="Cambria" panose="02040503050406030204" pitchFamily="18" charset="0"/>
                <a:ea typeface="Cambria" panose="02040503050406030204" pitchFamily="18" charset="0"/>
                <a:cs typeface="Montserrat"/>
              </a:rPr>
              <a:t>Psychosocial hazards are anything at work that may cause psychological harm. </a:t>
            </a:r>
            <a:endParaRPr lang="en-US" dirty="0">
              <a:latin typeface="Cambria" panose="02040503050406030204" pitchFamily="18" charset="0"/>
              <a:ea typeface="Cambria" panose="02040503050406030204" pitchFamily="18" charset="0"/>
              <a:cs typeface="Calibri"/>
            </a:endParaRPr>
          </a:p>
          <a:p>
            <a:pPr marL="0" indent="0">
              <a:buNone/>
            </a:pPr>
            <a:endParaRPr lang="en-AU" dirty="0"/>
          </a:p>
        </p:txBody>
      </p:sp>
    </p:spTree>
    <p:extLst>
      <p:ext uri="{BB962C8B-B14F-4D97-AF65-F5344CB8AC3E}">
        <p14:creationId xmlns:p14="http://schemas.microsoft.com/office/powerpoint/2010/main" val="189206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51BF02-AEC8-80B2-E6F4-B3D3F954C1D8}"/>
              </a:ext>
            </a:extLst>
          </p:cNvPr>
          <p:cNvSpPr>
            <a:spLocks noGrp="1"/>
          </p:cNvSpPr>
          <p:nvPr>
            <p:ph type="title"/>
          </p:nvPr>
        </p:nvSpPr>
        <p:spPr>
          <a:xfrm>
            <a:off x="1171074" y="1396686"/>
            <a:ext cx="3240506" cy="4064628"/>
          </a:xfrm>
        </p:spPr>
        <p:txBody>
          <a:bodyPr>
            <a:normAutofit/>
          </a:bodyPr>
          <a:lstStyle/>
          <a:p>
            <a:r>
              <a:rPr lang="en-US" dirty="0">
                <a:solidFill>
                  <a:srgbClr val="FFFFFF"/>
                </a:solidFill>
                <a:latin typeface="Cambria" panose="02040503050406030204" pitchFamily="18" charset="0"/>
                <a:ea typeface="Cambria" panose="02040503050406030204" pitchFamily="18" charset="0"/>
                <a:cs typeface="Calibri Light"/>
              </a:rPr>
              <a:t>Does it apply to a volunteer workforce?</a:t>
            </a:r>
            <a:endParaRPr lang="en-US" dirty="0">
              <a:solidFill>
                <a:srgbClr val="FFFFFF"/>
              </a:solidFill>
              <a:latin typeface="Cambria" panose="02040503050406030204" pitchFamily="18" charset="0"/>
              <a:ea typeface="Cambria" panose="02040503050406030204" pitchFamily="18" charset="0"/>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B733BFC-F8F6-851E-AA91-5020C6CF6C7D}"/>
              </a:ext>
            </a:extLst>
          </p:cNvPr>
          <p:cNvSpPr>
            <a:spLocks noGrp="1"/>
          </p:cNvSpPr>
          <p:nvPr>
            <p:ph idx="1"/>
          </p:nvPr>
        </p:nvSpPr>
        <p:spPr>
          <a:xfrm>
            <a:off x="5370153" y="1526033"/>
            <a:ext cx="5536397" cy="3935281"/>
          </a:xfrm>
        </p:spPr>
        <p:txBody>
          <a:bodyPr vert="horz" lIns="91440" tIns="45720" rIns="91440" bIns="45720" rtlCol="0">
            <a:normAutofit/>
          </a:bodyPr>
          <a:lstStyle/>
          <a:p>
            <a:pPr marL="0" indent="0">
              <a:buNone/>
            </a:pPr>
            <a:endParaRPr lang="en-US" sz="2600" dirty="0">
              <a:ea typeface="+mn-lt"/>
              <a:cs typeface="+mn-lt"/>
            </a:endParaRPr>
          </a:p>
          <a:p>
            <a:pPr marL="0" indent="0">
              <a:buNone/>
            </a:pPr>
            <a:r>
              <a:rPr lang="en-US" sz="2600" dirty="0">
                <a:latin typeface="Cambria" panose="02040503050406030204" pitchFamily="18" charset="0"/>
                <a:ea typeface="Cambria" panose="02040503050406030204" pitchFamily="18" charset="0"/>
                <a:cs typeface="+mn-lt"/>
              </a:rPr>
              <a:t>The definition of ‘worker’ under the WHS Act is broad. In addition to employees, it includes anyone working for the business or undertaking, including contractors and their employees, </a:t>
            </a:r>
            <a:r>
              <a:rPr lang="en-US" sz="2600" dirty="0" err="1">
                <a:latin typeface="Cambria" panose="02040503050406030204" pitchFamily="18" charset="0"/>
                <a:ea typeface="Cambria" panose="02040503050406030204" pitchFamily="18" charset="0"/>
                <a:cs typeface="+mn-lt"/>
              </a:rPr>
              <a:t>labour</a:t>
            </a:r>
            <a:r>
              <a:rPr lang="en-US" sz="2600" dirty="0">
                <a:latin typeface="Cambria" panose="02040503050406030204" pitchFamily="18" charset="0"/>
                <a:ea typeface="Cambria" panose="02040503050406030204" pitchFamily="18" charset="0"/>
                <a:cs typeface="+mn-lt"/>
              </a:rPr>
              <a:t>-hire workers, outworkers, apprentices, trainees, work experience students and volunteers. </a:t>
            </a:r>
            <a:endParaRPr lang="en-US" sz="2600" dirty="0">
              <a:latin typeface="Cambria" panose="02040503050406030204" pitchFamily="18" charset="0"/>
              <a:ea typeface="Cambria" panose="02040503050406030204" pitchFamily="18" charset="0"/>
              <a:cs typeface="Calibri" panose="020F0502020204030204"/>
            </a:endParaRPr>
          </a:p>
        </p:txBody>
      </p:sp>
    </p:spTree>
    <p:extLst>
      <p:ext uri="{BB962C8B-B14F-4D97-AF65-F5344CB8AC3E}">
        <p14:creationId xmlns:p14="http://schemas.microsoft.com/office/powerpoint/2010/main" val="235420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669558-1BEB-D828-5CCC-92DFA10EFBBF}"/>
              </a:ext>
            </a:extLst>
          </p:cNvPr>
          <p:cNvSpPr>
            <a:spLocks noGrp="1"/>
          </p:cNvSpPr>
          <p:nvPr>
            <p:ph type="title"/>
          </p:nvPr>
        </p:nvSpPr>
        <p:spPr>
          <a:xfrm>
            <a:off x="686834" y="1153572"/>
            <a:ext cx="3200400" cy="4461163"/>
          </a:xfrm>
        </p:spPr>
        <p:txBody>
          <a:bodyPr>
            <a:normAutofit/>
          </a:bodyPr>
          <a:lstStyle/>
          <a:p>
            <a:r>
              <a:rPr lang="en-US" dirty="0">
                <a:solidFill>
                  <a:srgbClr val="FFFFFF"/>
                </a:solidFill>
                <a:latin typeface="Cambria" panose="02040503050406030204" pitchFamily="18" charset="0"/>
                <a:ea typeface="Cambria" panose="02040503050406030204" pitchFamily="18" charset="0"/>
                <a:cs typeface="Calibri Light"/>
              </a:rPr>
              <a:t>National Standards: Caring Standards</a:t>
            </a:r>
            <a:endParaRPr lang="en-US" dirty="0">
              <a:solidFill>
                <a:srgbClr val="FFFFFF"/>
              </a:solidFill>
              <a:latin typeface="Cambria" panose="02040503050406030204" pitchFamily="18" charset="0"/>
              <a:ea typeface="Cambria" panose="02040503050406030204"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BDB4F7-88CE-6D95-E1E1-14ECC00F1660}"/>
              </a:ext>
            </a:extLst>
          </p:cNvPr>
          <p:cNvSpPr>
            <a:spLocks noGrp="1"/>
          </p:cNvSpPr>
          <p:nvPr>
            <p:ph idx="1"/>
          </p:nvPr>
        </p:nvSpPr>
        <p:spPr>
          <a:xfrm>
            <a:off x="4447308" y="591344"/>
            <a:ext cx="6906491" cy="5585619"/>
          </a:xfrm>
        </p:spPr>
        <p:txBody>
          <a:bodyPr vert="horz" lIns="91440" tIns="45720" rIns="91440" bIns="45720" rtlCol="0" anchor="ctr">
            <a:normAutofit fontScale="92500" lnSpcReduction="10000"/>
          </a:bodyPr>
          <a:lstStyle/>
          <a:p>
            <a:pPr marL="0" indent="0">
              <a:buNone/>
            </a:pPr>
            <a:r>
              <a:rPr lang="en-US" sz="3200" b="1" dirty="0">
                <a:latin typeface="Cambria" panose="02040503050406030204" pitchFamily="18" charset="0"/>
                <a:ea typeface="Cambria" panose="02040503050406030204" pitchFamily="18" charset="0"/>
                <a:cs typeface="+mn-lt"/>
              </a:rPr>
              <a:t>Standard 6: Workplace Safety and Wellbeing </a:t>
            </a:r>
          </a:p>
          <a:p>
            <a:pPr marL="0" indent="0">
              <a:buNone/>
            </a:pPr>
            <a:endParaRPr lang="en-US" sz="3200" b="1" dirty="0">
              <a:latin typeface="Cambria" panose="02040503050406030204" pitchFamily="18" charset="0"/>
              <a:ea typeface="Cambria" panose="02040503050406030204" pitchFamily="18" charset="0"/>
              <a:cs typeface="+mn-lt"/>
            </a:endParaRPr>
          </a:p>
          <a:p>
            <a:pPr lvl="1"/>
            <a:r>
              <a:rPr lang="en-US" dirty="0">
                <a:latin typeface="Cambria" panose="02040503050406030204" pitchFamily="18" charset="0"/>
                <a:ea typeface="Cambria" panose="02040503050406030204" pitchFamily="18" charset="0"/>
                <a:cs typeface="+mn-lt"/>
              </a:rPr>
              <a:t>If the </a:t>
            </a:r>
            <a:r>
              <a:rPr lang="en-US" dirty="0" err="1">
                <a:latin typeface="Cambria" panose="02040503050406030204" pitchFamily="18" charset="0"/>
                <a:ea typeface="Cambria" panose="02040503050406030204" pitchFamily="18" charset="0"/>
                <a:cs typeface="+mn-lt"/>
              </a:rPr>
              <a:t>organisation</a:t>
            </a:r>
            <a:r>
              <a:rPr lang="en-US" dirty="0">
                <a:latin typeface="Cambria" panose="02040503050406030204" pitchFamily="18" charset="0"/>
                <a:ea typeface="Cambria" panose="02040503050406030204" pitchFamily="18" charset="0"/>
                <a:cs typeface="+mn-lt"/>
              </a:rPr>
              <a:t> recruits' volunteers, it uses planned approaches to attract volunteers with relevant interests, knowledge, skills or attributes.</a:t>
            </a:r>
          </a:p>
          <a:p>
            <a:pPr lvl="1"/>
            <a:r>
              <a:rPr lang="en-US" dirty="0">
                <a:latin typeface="Cambria" panose="02040503050406030204" pitchFamily="18" charset="0"/>
                <a:ea typeface="Cambria" panose="02040503050406030204" pitchFamily="18" charset="0"/>
                <a:cs typeface="+mn-lt"/>
              </a:rPr>
              <a:t>Potential volunteers are provided with relevant information about the </a:t>
            </a:r>
            <a:r>
              <a:rPr lang="en-US" dirty="0" err="1">
                <a:latin typeface="Cambria" panose="02040503050406030204" pitchFamily="18" charset="0"/>
                <a:ea typeface="Cambria" panose="02040503050406030204" pitchFamily="18" charset="0"/>
                <a:cs typeface="+mn-lt"/>
              </a:rPr>
              <a:t>organisation</a:t>
            </a:r>
            <a:r>
              <a:rPr lang="en-US" dirty="0">
                <a:latin typeface="Cambria" panose="02040503050406030204" pitchFamily="18" charset="0"/>
                <a:ea typeface="Cambria" panose="02040503050406030204" pitchFamily="18" charset="0"/>
                <a:cs typeface="+mn-lt"/>
              </a:rPr>
              <a:t>, the volunteer role and the recruitment and selection process.</a:t>
            </a:r>
          </a:p>
          <a:p>
            <a:pPr lvl="1"/>
            <a:r>
              <a:rPr lang="en-US" dirty="0">
                <a:latin typeface="Cambria" panose="02040503050406030204" pitchFamily="18" charset="0"/>
                <a:ea typeface="Cambria" panose="02040503050406030204" pitchFamily="18" charset="0"/>
                <a:cs typeface="+mn-lt"/>
              </a:rPr>
              <a:t>Volunteers are selected based on interest, knowledge, skills or attributes relevant to the roles, and consistent with anti-discrimination legislation.</a:t>
            </a:r>
          </a:p>
          <a:p>
            <a:pPr lvl="1"/>
            <a:r>
              <a:rPr lang="en-US" dirty="0">
                <a:latin typeface="Cambria" panose="02040503050406030204" pitchFamily="18" charset="0"/>
                <a:ea typeface="Cambria" panose="02040503050406030204" pitchFamily="18" charset="0"/>
                <a:cs typeface="+mn-lt"/>
              </a:rPr>
              <a:t>Screening processes are applied to volunteer roles that help maintain the safety and security of service users, employees, volunteers and the </a:t>
            </a:r>
            <a:r>
              <a:rPr lang="en-US" dirty="0" err="1">
                <a:latin typeface="Cambria" panose="02040503050406030204" pitchFamily="18" charset="0"/>
                <a:ea typeface="Cambria" panose="02040503050406030204" pitchFamily="18" charset="0"/>
                <a:cs typeface="+mn-lt"/>
              </a:rPr>
              <a:t>organisation</a:t>
            </a:r>
            <a:r>
              <a:rPr lang="en-US" dirty="0">
                <a:latin typeface="Cambria" panose="02040503050406030204" pitchFamily="18" charset="0"/>
                <a:ea typeface="Cambria" panose="02040503050406030204" pitchFamily="18" charset="0"/>
                <a:cs typeface="+mn-lt"/>
              </a:rPr>
              <a:t>.</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529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0305BB-D2A4-6014-D2C3-08CBCD47C199}"/>
              </a:ext>
            </a:extLst>
          </p:cNvPr>
          <p:cNvSpPr>
            <a:spLocks noGrp="1"/>
          </p:cNvSpPr>
          <p:nvPr>
            <p:ph type="title"/>
          </p:nvPr>
        </p:nvSpPr>
        <p:spPr>
          <a:xfrm>
            <a:off x="686834" y="1153572"/>
            <a:ext cx="3200400" cy="4461163"/>
          </a:xfrm>
        </p:spPr>
        <p:txBody>
          <a:bodyPr>
            <a:normAutofit/>
          </a:bodyPr>
          <a:lstStyle/>
          <a:p>
            <a:r>
              <a:rPr lang="en-AU" dirty="0">
                <a:solidFill>
                  <a:srgbClr val="FFFFFF"/>
                </a:solidFill>
                <a:latin typeface="Cambria" panose="02040503050406030204" pitchFamily="18" charset="0"/>
                <a:ea typeface="Cambria" panose="02040503050406030204" pitchFamily="18" charset="0"/>
              </a:rPr>
              <a:t>Caring Standards - Questions</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3E54211-F44A-E32C-527F-23F24808586A}"/>
              </a:ext>
            </a:extLst>
          </p:cNvPr>
          <p:cNvSpPr>
            <a:spLocks noGrp="1"/>
          </p:cNvSpPr>
          <p:nvPr>
            <p:ph idx="1"/>
          </p:nvPr>
        </p:nvSpPr>
        <p:spPr>
          <a:xfrm>
            <a:off x="4447308" y="591344"/>
            <a:ext cx="6906491" cy="5585619"/>
          </a:xfrm>
        </p:spPr>
        <p:txBody>
          <a:bodyPr anchor="ctr">
            <a:normAutofit/>
          </a:bodyPr>
          <a:lstStyle/>
          <a:p>
            <a:r>
              <a:rPr lang="en-AU" sz="2200">
                <a:latin typeface="Cambria" panose="02040503050406030204" pitchFamily="18" charset="0"/>
                <a:ea typeface="Cambria" panose="02040503050406030204" pitchFamily="18" charset="0"/>
              </a:rPr>
              <a:t>Do you know what WHS policies and procedures apply to your organisation? And where your responsibility sits in ensuring these are being adhered to? </a:t>
            </a:r>
          </a:p>
          <a:p>
            <a:endParaRPr lang="en-AU" sz="2200">
              <a:latin typeface="Cambria" panose="02040503050406030204" pitchFamily="18" charset="0"/>
              <a:ea typeface="Cambria" panose="02040503050406030204" pitchFamily="18" charset="0"/>
            </a:endParaRPr>
          </a:p>
          <a:p>
            <a:r>
              <a:rPr lang="en-AU" sz="2200">
                <a:latin typeface="Cambria" panose="02040503050406030204" pitchFamily="18" charset="0"/>
                <a:ea typeface="Cambria" panose="02040503050406030204" pitchFamily="18" charset="0"/>
              </a:rPr>
              <a:t>Do you have these policies and procedures in place somewhere that all volunteers can also access them? </a:t>
            </a:r>
          </a:p>
          <a:p>
            <a:endParaRPr lang="en-AU" sz="2200">
              <a:latin typeface="Cambria" panose="02040503050406030204" pitchFamily="18" charset="0"/>
              <a:ea typeface="Cambria" panose="02040503050406030204" pitchFamily="18" charset="0"/>
            </a:endParaRPr>
          </a:p>
          <a:p>
            <a:r>
              <a:rPr lang="en-AU" sz="2200">
                <a:latin typeface="Cambria" panose="02040503050406030204" pitchFamily="18" charset="0"/>
                <a:ea typeface="Cambria" panose="02040503050406030204" pitchFamily="18" charset="0"/>
              </a:rPr>
              <a:t>Do your volunteers know who to go to if they need to talk to someone? Do you have a plan in place in case the person they have problems with is the same as the initially listed person to talk to?</a:t>
            </a:r>
          </a:p>
          <a:p>
            <a:endParaRPr lang="en-AU" sz="2200">
              <a:latin typeface="Cambria" panose="02040503050406030204" pitchFamily="18" charset="0"/>
              <a:ea typeface="Cambria" panose="02040503050406030204" pitchFamily="18" charset="0"/>
            </a:endParaRPr>
          </a:p>
          <a:p>
            <a:r>
              <a:rPr lang="en-AU" sz="2200">
                <a:latin typeface="Cambria" panose="02040503050406030204" pitchFamily="18" charset="0"/>
                <a:ea typeface="Cambria" panose="02040503050406030204" pitchFamily="18" charset="0"/>
              </a:rPr>
              <a:t>How can volunteers/stakeholders/communities give feedback? Do you have a process?</a:t>
            </a:r>
          </a:p>
        </p:txBody>
      </p:sp>
    </p:spTree>
    <p:extLst>
      <p:ext uri="{BB962C8B-B14F-4D97-AF65-F5344CB8AC3E}">
        <p14:creationId xmlns:p14="http://schemas.microsoft.com/office/powerpoint/2010/main" val="293772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c 27">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8A251B-B13A-F01F-F497-771396BE5F6C}"/>
              </a:ext>
            </a:extLst>
          </p:cNvPr>
          <p:cNvSpPr>
            <a:spLocks noGrp="1"/>
          </p:cNvSpPr>
          <p:nvPr>
            <p:ph type="title"/>
          </p:nvPr>
        </p:nvSpPr>
        <p:spPr>
          <a:xfrm>
            <a:off x="838200" y="643467"/>
            <a:ext cx="2951205" cy="5571066"/>
          </a:xfrm>
        </p:spPr>
        <p:txBody>
          <a:bodyPr>
            <a:normAutofit/>
          </a:bodyPr>
          <a:lstStyle/>
          <a:p>
            <a:r>
              <a:rPr lang="en-AU" sz="3700" b="1">
                <a:solidFill>
                  <a:srgbClr val="FFFFFF"/>
                </a:solidFill>
                <a:latin typeface="Cambria" panose="02040503050406030204" pitchFamily="18" charset="0"/>
                <a:ea typeface="Cambria" panose="02040503050406030204" pitchFamily="18" charset="0"/>
              </a:rPr>
              <a:t>Updated WHS Regulations</a:t>
            </a:r>
          </a:p>
        </p:txBody>
      </p:sp>
      <p:sp>
        <p:nvSpPr>
          <p:cNvPr id="30" name="Rectangle: Rounded Corners 29">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 company name&#10;&#10;Description automatically generated with medium confidence">
            <a:extLst>
              <a:ext uri="{FF2B5EF4-FFF2-40B4-BE49-F238E27FC236}">
                <a16:creationId xmlns:a16="http://schemas.microsoft.com/office/drawing/2014/main" id="{B56AAD3E-7BD3-9965-2AA8-F336203E8951}"/>
              </a:ext>
            </a:extLst>
          </p:cNvPr>
          <p:cNvPicPr>
            <a:picLocks noChangeAspect="1"/>
          </p:cNvPicPr>
          <p:nvPr/>
        </p:nvPicPr>
        <p:blipFill>
          <a:blip r:embed="rId3"/>
          <a:stretch>
            <a:fillRect/>
          </a:stretch>
        </p:blipFill>
        <p:spPr>
          <a:xfrm>
            <a:off x="162983" y="6092649"/>
            <a:ext cx="1028700" cy="542925"/>
          </a:xfrm>
          <a:prstGeom prst="rect">
            <a:avLst/>
          </a:prstGeom>
        </p:spPr>
      </p:pic>
      <p:graphicFrame>
        <p:nvGraphicFramePr>
          <p:cNvPr id="21" name="Content Placeholder 2">
            <a:extLst>
              <a:ext uri="{FF2B5EF4-FFF2-40B4-BE49-F238E27FC236}">
                <a16:creationId xmlns:a16="http://schemas.microsoft.com/office/drawing/2014/main" id="{ECFBC066-DD11-F115-5D52-B3E649E98898}"/>
              </a:ext>
            </a:extLst>
          </p:cNvPr>
          <p:cNvGraphicFramePr>
            <a:graphicFrameLocks noGrp="1"/>
          </p:cNvGraphicFramePr>
          <p:nvPr>
            <p:ph idx="1"/>
            <p:extLst>
              <p:ext uri="{D42A27DB-BD31-4B8C-83A1-F6EECF244321}">
                <p14:modId xmlns:p14="http://schemas.microsoft.com/office/powerpoint/2010/main" val="156791330"/>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9835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637673507566450253","enableDocumentContentUpdater":false,"version":"2.0"}]]></TemplafySlideTemplateConfiguration>
</file>

<file path=customXml/item3.xml><?xml version="1.0" encoding="utf-8"?>
<ct:contentTypeSchema xmlns:ct="http://schemas.microsoft.com/office/2006/metadata/contentType" xmlns:ma="http://schemas.microsoft.com/office/2006/metadata/properties/metaAttributes" ct:_="" ma:_="" ma:contentTypeName="Document" ma:contentTypeID="0x01010077DFA5841041CA41BDB4274C25DC9CBD" ma:contentTypeVersion="17" ma:contentTypeDescription="Create a new document." ma:contentTypeScope="" ma:versionID="2602ff76cad24a5f0385f4eb1e147229">
  <xsd:schema xmlns:xsd="http://www.w3.org/2001/XMLSchema" xmlns:xs="http://www.w3.org/2001/XMLSchema" xmlns:p="http://schemas.microsoft.com/office/2006/metadata/properties" xmlns:ns2="e25e2671-5ad4-4bc4-9539-dac0c323b517" xmlns:ns3="2b7837e7-0eb8-4fcb-95a6-f1b3c1c02ab8" targetNamespace="http://schemas.microsoft.com/office/2006/metadata/properties" ma:root="true" ma:fieldsID="88264d35ceff4f24396482dd6adca6cf" ns2:_="" ns3:_="">
    <xsd:import namespace="e25e2671-5ad4-4bc4-9539-dac0c323b517"/>
    <xsd:import namespace="2b7837e7-0eb8-4fcb-95a6-f1b3c1c02a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5e2671-5ad4-4bc4-9539-dac0c323b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ec8e2d-0a69-403b-b750-f857a409ec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7837e7-0eb8-4fcb-95a6-f1b3c1c02ab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fe270c3-92e6-4ec1-90d2-22e5dd7072bf}" ma:internalName="TaxCatchAll" ma:showField="CatchAllData" ma:web="2b7837e7-0eb8-4fcb-95a6-f1b3c1c02a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97977D-0001-4FDE-BDF2-E2F0FF2DA432}">
  <ds:schemaRefs/>
</ds:datastoreItem>
</file>

<file path=customXml/itemProps2.xml><?xml version="1.0" encoding="utf-8"?>
<ds:datastoreItem xmlns:ds="http://schemas.openxmlformats.org/officeDocument/2006/customXml" ds:itemID="{5E972AB5-92A4-41C8-9776-8350FD563B3F}">
  <ds:schemaRefs/>
</ds:datastoreItem>
</file>

<file path=customXml/itemProps3.xml><?xml version="1.0" encoding="utf-8"?>
<ds:datastoreItem xmlns:ds="http://schemas.openxmlformats.org/officeDocument/2006/customXml" ds:itemID="{64173DFE-A5D9-47BA-A895-A0DAA6C4F96A}"/>
</file>

<file path=customXml/itemProps4.xml><?xml version="1.0" encoding="utf-8"?>
<ds:datastoreItem xmlns:ds="http://schemas.openxmlformats.org/officeDocument/2006/customXml" ds:itemID="{80F09CD0-4EC1-44D5-9590-42E311D3EDDA}"/>
</file>

<file path=docProps/app.xml><?xml version="1.0" encoding="utf-8"?>
<Properties xmlns="http://schemas.openxmlformats.org/officeDocument/2006/extended-properties" xmlns:vt="http://schemas.openxmlformats.org/officeDocument/2006/docPropsVTypes">
  <TotalTime>1123</TotalTime>
  <Words>2644</Words>
  <Application>Microsoft Office PowerPoint</Application>
  <PresentationFormat>Widescreen</PresentationFormat>
  <Paragraphs>300</Paragraphs>
  <Slides>22</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Cambria</vt:lpstr>
      <vt:lpstr>Montserrat</vt:lpstr>
      <vt:lpstr>Symbol</vt:lpstr>
      <vt:lpstr>Office Theme</vt:lpstr>
      <vt:lpstr>1_Office Theme</vt:lpstr>
      <vt:lpstr>PowerPoint Presentation</vt:lpstr>
      <vt:lpstr>PowerPoint Presentation</vt:lpstr>
      <vt:lpstr>Program Learning Objectives</vt:lpstr>
      <vt:lpstr>Today’s Learning Objectives </vt:lpstr>
      <vt:lpstr>Psychosocial Hazards – Know Your Part</vt:lpstr>
      <vt:lpstr>Does it apply to a volunteer workforce?</vt:lpstr>
      <vt:lpstr>National Standards: Caring Standards</vt:lpstr>
      <vt:lpstr>Caring Standards - Questions</vt:lpstr>
      <vt:lpstr>Updated WHS Regulations</vt:lpstr>
      <vt:lpstr>What is a psychosocial hazard?</vt:lpstr>
      <vt:lpstr>How can you identify psychosocial hazards?</vt:lpstr>
      <vt:lpstr>Activity: Controlling psychosocial hazards</vt:lpstr>
      <vt:lpstr>Psychosocial hazards in your volunteer organisation</vt:lpstr>
      <vt:lpstr>Break – 11.45am</vt:lpstr>
      <vt:lpstr>Leading your organisations approach to mental health </vt:lpstr>
      <vt:lpstr>What is leadership really?</vt:lpstr>
      <vt:lpstr>Reviewing what leadership is</vt:lpstr>
      <vt:lpstr>Reviewing what mental health is</vt:lpstr>
      <vt:lpstr>Mentally healthy workplaces  Black Dog Institute – How mentally healthy is your workplace?   https://youtu.be/wBEfrCtv6tw </vt:lpstr>
      <vt:lpstr>Resource kit</vt:lpstr>
      <vt:lpstr>Debrief and your challenge</vt:lpstr>
      <vt:lpstr>Wrap 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3</dc:title>
  <dc:creator>Toby Newstead</dc:creator>
  <cp:lastModifiedBy>Adam Nebbs</cp:lastModifiedBy>
  <cp:revision>14</cp:revision>
  <dcterms:created xsi:type="dcterms:W3CDTF">2023-02-02T04:03:01Z</dcterms:created>
  <dcterms:modified xsi:type="dcterms:W3CDTF">2023-02-21T01:32:51Z</dcterms:modified>
</cp:coreProperties>
</file>