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6"/>
    <p:sldMasterId id="2147483690" r:id="rId7"/>
    <p:sldMasterId id="2147483702" r:id="rId8"/>
  </p:sldMasterIdLst>
  <p:notesMasterIdLst>
    <p:notesMasterId r:id="rId40"/>
  </p:notesMasterIdLst>
  <p:sldIdLst>
    <p:sldId id="256" r:id="rId9"/>
    <p:sldId id="394" r:id="rId10"/>
    <p:sldId id="368" r:id="rId11"/>
    <p:sldId id="401" r:id="rId12"/>
    <p:sldId id="371" r:id="rId13"/>
    <p:sldId id="459" r:id="rId14"/>
    <p:sldId id="463" r:id="rId15"/>
    <p:sldId id="462" r:id="rId16"/>
    <p:sldId id="460" r:id="rId17"/>
    <p:sldId id="464" r:id="rId18"/>
    <p:sldId id="466" r:id="rId19"/>
    <p:sldId id="467" r:id="rId20"/>
    <p:sldId id="468" r:id="rId21"/>
    <p:sldId id="470" r:id="rId22"/>
    <p:sldId id="469" r:id="rId23"/>
    <p:sldId id="395" r:id="rId24"/>
    <p:sldId id="262" r:id="rId25"/>
    <p:sldId id="261" r:id="rId26"/>
    <p:sldId id="452" r:id="rId27"/>
    <p:sldId id="451" r:id="rId28"/>
    <p:sldId id="450" r:id="rId29"/>
    <p:sldId id="444" r:id="rId30"/>
    <p:sldId id="259" r:id="rId31"/>
    <p:sldId id="260" r:id="rId32"/>
    <p:sldId id="445" r:id="rId33"/>
    <p:sldId id="257" r:id="rId34"/>
    <p:sldId id="455" r:id="rId35"/>
    <p:sldId id="457" r:id="rId36"/>
    <p:sldId id="458" r:id="rId37"/>
    <p:sldId id="456" r:id="rId38"/>
    <p:sldId id="4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A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16DEE-AF40-4030-A4DE-45E10BE94CE6}" v="1" dt="2023-08-10T07:08:55.691"/>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9932" autoAdjust="0"/>
  </p:normalViewPr>
  <p:slideViewPr>
    <p:cSldViewPr snapToGrid="0">
      <p:cViewPr varScale="1">
        <p:scale>
          <a:sx n="57" d="100"/>
          <a:sy n="57" d="100"/>
        </p:scale>
        <p:origin x="1651" y="6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A2FA0-8B11-4EEC-A160-B510A3C6E3DD}" type="datetimeFigureOut">
              <a:rPr lang="en-AU" smtClean="0"/>
              <a:t>10/08/2023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431D5-8FE2-44BA-90BD-9A3757EEFCD6}" type="slidenum">
              <a:rPr lang="en-AU" smtClean="0"/>
              <a:t>‹#›</a:t>
            </a:fld>
            <a:endParaRPr lang="en-AU"/>
          </a:p>
        </p:txBody>
      </p:sp>
    </p:spTree>
    <p:extLst>
      <p:ext uri="{BB962C8B-B14F-4D97-AF65-F5344CB8AC3E}">
        <p14:creationId xmlns:p14="http://schemas.microsoft.com/office/powerpoint/2010/main" val="359371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856A11DB-CCC3-9544-8274-85DF359E0AB9}" type="slidenum">
              <a:rPr lang="en-AU" smtClean="0"/>
              <a:t>1</a:t>
            </a:fld>
            <a:endParaRPr lang="en-AU"/>
          </a:p>
        </p:txBody>
      </p:sp>
    </p:spTree>
    <p:extLst>
      <p:ext uri="{BB962C8B-B14F-4D97-AF65-F5344CB8AC3E}">
        <p14:creationId xmlns:p14="http://schemas.microsoft.com/office/powerpoint/2010/main" val="2686129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TIME: 10 minutes, 5 minutes to share observations/feedback</a:t>
            </a: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p>
          <a:p>
            <a:endParaRPr lang="en-AU" dirty="0"/>
          </a:p>
          <a:p>
            <a:r>
              <a:rPr lang="en-AU" dirty="0"/>
              <a:t>@Kate – if you could past the following into the chat, please: </a:t>
            </a:r>
          </a:p>
          <a:p>
            <a:endParaRPr lang="en-AU" dirty="0"/>
          </a:p>
          <a:p>
            <a:r>
              <a:rPr lang="en-AU" dirty="0"/>
              <a:t>Open the door, “what is happening” or “what are you thinking/feeling?”</a:t>
            </a:r>
          </a:p>
          <a:p>
            <a:r>
              <a:rPr lang="en-AU" dirty="0"/>
              <a:t>Offer receptive silence</a:t>
            </a:r>
          </a:p>
          <a:p>
            <a:r>
              <a:rPr lang="en-AU" dirty="0"/>
              <a:t>Ask clarifying or cup-emptying questions, “what was that like?”</a:t>
            </a:r>
          </a:p>
          <a:p>
            <a:r>
              <a:rPr lang="en-AU" dirty="0"/>
              <a:t>Get to the heart of the matter, “what was hardest/worst/best/scariest/happiest/most exciting?” </a:t>
            </a:r>
          </a:p>
          <a:p>
            <a:r>
              <a:rPr lang="en-AU" dirty="0"/>
              <a:t>Re-fill the cup, “what would help you to ... “</a:t>
            </a:r>
          </a:p>
          <a:p>
            <a:r>
              <a:rPr lang="en-AU" dirty="0"/>
              <a:t>Give recognition, “I can hear your... Courage – determination – openness – optimism – wisdom (or other appropriate virtue)”.</a:t>
            </a:r>
          </a:p>
          <a:p>
            <a:endParaRPr lang="en-AU" dirty="0"/>
          </a:p>
          <a:p>
            <a:r>
              <a:rPr lang="en-AU" dirty="0"/>
              <a:t>Share observations &amp; feedback</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11</a:t>
            </a:fld>
            <a:endParaRPr lang="en-AU"/>
          </a:p>
        </p:txBody>
      </p:sp>
    </p:spTree>
    <p:extLst>
      <p:ext uri="{BB962C8B-B14F-4D97-AF65-F5344CB8AC3E}">
        <p14:creationId xmlns:p14="http://schemas.microsoft.com/office/powerpoint/2010/main" val="2274118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TIME: 10 minutes for slides 13-14</a:t>
            </a: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endParaRPr lang="en-AU" dirty="0"/>
          </a:p>
          <a:p>
            <a:endParaRPr lang="en-AU" dirty="0"/>
          </a:p>
          <a:p>
            <a:r>
              <a:rPr lang="en-AU" dirty="0"/>
              <a:t>The second virtues-based leadership strategy we’ll focus on is how to use virtues to give more effective feedback. </a:t>
            </a:r>
          </a:p>
          <a:p>
            <a:endParaRPr lang="en-AU" dirty="0"/>
          </a:p>
          <a:p>
            <a:r>
              <a:rPr lang="en-AU" dirty="0"/>
              <a:t>Virtues-based recognition is all about recognising and focusing on the person – their character – the virtues they’ve demonstrated...rather than the task they’ve done or the mistake they’ve made... </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12</a:t>
            </a:fld>
            <a:endParaRPr lang="en-AU"/>
          </a:p>
        </p:txBody>
      </p:sp>
    </p:spTree>
    <p:extLst>
      <p:ext uri="{BB962C8B-B14F-4D97-AF65-F5344CB8AC3E}">
        <p14:creationId xmlns:p14="http://schemas.microsoft.com/office/powerpoint/2010/main" val="138300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endParaRPr lang="en-AU" dirty="0"/>
          </a:p>
          <a:p>
            <a:endParaRPr lang="en-AU" dirty="0"/>
          </a:p>
          <a:p>
            <a:r>
              <a:rPr lang="en-AU" dirty="0"/>
              <a:t>Recognising and focusing on the person – their character – the virtues they’ve demonstrated...rather than the task they’ve done or the mistake they’ve made... </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14</a:t>
            </a:fld>
            <a:endParaRPr lang="en-AU"/>
          </a:p>
        </p:txBody>
      </p:sp>
    </p:spTree>
    <p:extLst>
      <p:ext uri="{BB962C8B-B14F-4D97-AF65-F5344CB8AC3E}">
        <p14:creationId xmlns:p14="http://schemas.microsoft.com/office/powerpoint/2010/main" val="338767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TIME: 15 minutes, 5 minutes for observations/feedback</a:t>
            </a: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endParaRPr lang="en-AU" dirty="0"/>
          </a:p>
          <a:p>
            <a:endParaRPr lang="en-AU" dirty="0"/>
          </a:p>
          <a:p>
            <a:r>
              <a:rPr lang="en-AU" dirty="0"/>
              <a:t>Breakout rooms</a:t>
            </a:r>
          </a:p>
          <a:p>
            <a:r>
              <a:rPr lang="en-AU" dirty="0"/>
              <a:t>Sharing &amp; feedback</a:t>
            </a:r>
          </a:p>
        </p:txBody>
      </p:sp>
      <p:sp>
        <p:nvSpPr>
          <p:cNvPr id="4" name="Slide Number Placeholder 3"/>
          <p:cNvSpPr>
            <a:spLocks noGrp="1"/>
          </p:cNvSpPr>
          <p:nvPr>
            <p:ph type="sldNum" sz="quarter" idx="5"/>
          </p:nvPr>
        </p:nvSpPr>
        <p:spPr/>
        <p:txBody>
          <a:bodyPr/>
          <a:lstStyle/>
          <a:p>
            <a:fld id="{B38431D5-8FE2-44BA-90BD-9A3757EEFCD6}" type="slidenum">
              <a:rPr lang="en-AU" smtClean="0"/>
              <a:t>15</a:t>
            </a:fld>
            <a:endParaRPr lang="en-AU"/>
          </a:p>
        </p:txBody>
      </p:sp>
    </p:spTree>
    <p:extLst>
      <p:ext uri="{BB962C8B-B14F-4D97-AF65-F5344CB8AC3E}">
        <p14:creationId xmlns:p14="http://schemas.microsoft.com/office/powerpoint/2010/main" val="2961202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dirty="0">
                <a:solidFill>
                  <a:srgbClr val="000000"/>
                </a:solidFill>
                <a:effectLst/>
                <a:latin typeface="Calibri" panose="020F0502020204030204" pitchFamily="34" charset="0"/>
              </a:rPr>
              <a:t>Time: 10 minutes</a:t>
            </a:r>
            <a:r>
              <a:rPr lang="en-US" sz="1200" b="0" i="0" dirty="0">
                <a:solidFill>
                  <a:srgbClr val="444444"/>
                </a:solidFill>
                <a:effectLst/>
                <a:latin typeface="Calibri" panose="020F0502020204030204" pitchFamily="34" charset="0"/>
              </a:rPr>
              <a:t>​</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16</a:t>
            </a:fld>
            <a:endParaRPr lang="en-AU"/>
          </a:p>
        </p:txBody>
      </p:sp>
    </p:spTree>
    <p:extLst>
      <p:ext uri="{BB962C8B-B14F-4D97-AF65-F5344CB8AC3E}">
        <p14:creationId xmlns:p14="http://schemas.microsoft.com/office/powerpoint/2010/main" val="202605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b="1" dirty="0">
                <a:cs typeface="Calibri"/>
              </a:rPr>
              <a:t>Slides 17-18: Time – 5 mins</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Arial" panose="020B0604020202020204" pitchFamily="34" charset="0"/>
              </a:rPr>
              <a:t>Good morning, everyone, the session today is about “communicating with others about mental health”. Learning how to communicate with people in your volunteer organisation, or life in general really, will help you to </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Promote connection and help seeking</a:t>
            </a:r>
          </a:p>
          <a:p>
            <a:pPr marL="342900" lvl="0" indent="-342900">
              <a:lnSpc>
                <a:spcPct val="107000"/>
              </a:lnSpc>
              <a:spcAft>
                <a:spcPts val="80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As human beings we all need good relationships. The research tells us that a big part of volunteering, especially for the older demographic, is that we can connect with each other and sometimes fill that void that can be lost when we stop working. A good relationship though is one where we can trust each other, and that we feel that we belong or are included. Learning to communicate well with each other, especially on what can be considered a sensitive topic, like mental health, will help us to build this trust with each other.</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Social support is a critical survival need</a:t>
            </a:r>
          </a:p>
          <a:p>
            <a:pPr marL="342900" lvl="0" indent="-342900">
              <a:lnSpc>
                <a:spcPct val="107000"/>
              </a:lnSpc>
              <a:spcAft>
                <a:spcPts val="80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It’s not just a nice to have. Many studies show that social support is essential for maintaining good physical and psychological health but to receive those benefits </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We all need to be heard, and feel seen/important to the others around us</a:t>
            </a:r>
          </a:p>
          <a:p>
            <a:pPr marL="342900" lvl="0" indent="-342900">
              <a:lnSpc>
                <a:spcPct val="107000"/>
              </a:lnSpc>
              <a:spcAft>
                <a:spcPts val="80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People need to feel that they can be authentic and that they can show up authentically. If you provide space for people to do this</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You might change someone’s life through just a conversation</a:t>
            </a:r>
          </a:p>
          <a:p>
            <a:pPr marL="342900" lvl="0" indent="-342900">
              <a:lnSpc>
                <a:spcPct val="107000"/>
              </a:lnSpc>
              <a:spcAft>
                <a:spcPts val="80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Communicating about mental health shouldn’t be about trying to be a psychologist, it’s about listening genuinely and without judgement and helping someone to seek help when and if it is needed.</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With the person next to you, it would be great if you can discuss</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A time when you have tried to help someone who has a mental health issue and how that experience was for you.</a:t>
            </a:r>
          </a:p>
          <a:p>
            <a:pPr marL="0" lvl="0" indent="0">
              <a:lnSpc>
                <a:spcPct val="107000"/>
              </a:lnSpc>
              <a:spcAft>
                <a:spcPts val="80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(What did you feel comfortable with during that conversation and what did you not feel comfortable with?)</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Let’s take 5 minutes to chat about that and then we can come back together as a group to share our experiences</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Do anyone have an experience where they have tried to provide mental health support in their volunteer </a:t>
            </a:r>
            <a:r>
              <a:rPr lang="en-US" sz="1200" dirty="0" err="1">
                <a:effectLst/>
                <a:latin typeface="Calibri" panose="020F0502020204030204" pitchFamily="34" charset="0"/>
                <a:ea typeface="Calibri" panose="020F0502020204030204" pitchFamily="34" charset="0"/>
                <a:cs typeface="Arial" panose="020B0604020202020204" pitchFamily="34" charset="0"/>
              </a:rPr>
              <a:t>organisation</a:t>
            </a:r>
            <a:r>
              <a:rPr lang="en-US" sz="12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nSpc>
                <a:spcPct val="107000"/>
              </a:lnSpc>
              <a:spcAft>
                <a:spcPts val="80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spcAft>
                <a:spcPts val="800"/>
              </a:spcAft>
              <a:buFont typeface="Calibri" panose="020F050202020403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I also want to highlight that for some of us we are raised to believe that to ask someone about their mental health is rude or that it’s none of our business. But let’s consider for a moment if someone was to be wearing a cast on their leg or on crutches or if they had some physical health issue. It’s almost a natural impulse for a lot of us to offer that person help. I think also that we fear what will happen if we start a conversation about someone’s mental health. Some folks worry that they will become responsible for that person or that they need to ‘fix’ the person when really it is just about providing space for someone, being there to listen non-</a:t>
            </a:r>
            <a:r>
              <a:rPr lang="en-US" sz="1200" dirty="0" err="1">
                <a:effectLst/>
                <a:latin typeface="Calibri" panose="020F0502020204030204" pitchFamily="34" charset="0"/>
                <a:ea typeface="Calibri" panose="020F0502020204030204" pitchFamily="34" charset="0"/>
                <a:cs typeface="Arial" panose="020B0604020202020204" pitchFamily="34" charset="0"/>
              </a:rPr>
              <a:t>judgementally</a:t>
            </a:r>
            <a:r>
              <a:rPr lang="en-US" sz="1200" dirty="0">
                <a:effectLst/>
                <a:latin typeface="Calibri" panose="020F0502020204030204" pitchFamily="34" charset="0"/>
                <a:ea typeface="Calibri" panose="020F0502020204030204" pitchFamily="34" charset="0"/>
                <a:cs typeface="Arial" panose="020B0604020202020204" pitchFamily="34" charset="0"/>
              </a:rPr>
              <a:t>. We don’t have to be counsellors or psychologists and we certainly shouldn’t try to do that, we just need to show up. </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17</a:t>
            </a:fld>
            <a:endParaRPr lang="en-AU"/>
          </a:p>
        </p:txBody>
      </p:sp>
    </p:spTree>
    <p:extLst>
      <p:ext uri="{BB962C8B-B14F-4D97-AF65-F5344CB8AC3E}">
        <p14:creationId xmlns:p14="http://schemas.microsoft.com/office/powerpoint/2010/main" val="3130275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Arial" panose="020B0604020202020204" pitchFamily="34" charset="0"/>
              </a:rPr>
              <a:t>This slide is about the most basic form of communication that we all engage in every day. This isn’t just about just communicating about mental health, it’s communication in general. We can simply call it the sender-receiver model. For this type of communication, we have a person who is shares a message, or is the sender of a message, and a person who receives that message. We can share these messages through many different channels, in person, via email, over zoom and that can influence how the message is received. What can happen during that interaction though is that there can be a lot of ‘noise’ that </a:t>
            </a:r>
            <a:r>
              <a:rPr lang="en-AU" sz="1200" dirty="0" err="1">
                <a:effectLst/>
                <a:latin typeface="Calibri" panose="020F0502020204030204" pitchFamily="34" charset="0"/>
                <a:ea typeface="Calibri" panose="020F0502020204030204" pitchFamily="34" charset="0"/>
                <a:cs typeface="Arial" panose="020B0604020202020204" pitchFamily="34" charset="0"/>
              </a:rPr>
              <a:t>sidetracks</a:t>
            </a:r>
            <a:r>
              <a:rPr lang="en-AU" sz="1200" dirty="0">
                <a:effectLst/>
                <a:latin typeface="Calibri" panose="020F0502020204030204" pitchFamily="34" charset="0"/>
                <a:ea typeface="Calibri" panose="020F0502020204030204" pitchFamily="34" charset="0"/>
                <a:cs typeface="Arial" panose="020B0604020202020204" pitchFamily="34" charset="0"/>
              </a:rPr>
              <a:t> the receiver from getting the message clearly. I’m not talking about physical noise here, but the mental noise that sometimes distracts us. Some examples of noise could be that a person is thinking about a stressful conversation that had with a family member that morning or may maybe their house was flooded and they are dealing with the insurance company. That noise can make it difficult for them to receive the correct message from the sender.</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Arial" panose="020B0604020202020204" pitchFamily="34" charset="0"/>
              </a:rPr>
              <a:t>In the context of talking about mental health there can be a lot of noise that makes it difficult for the person to receive the correct message so it’s important to go into these conversations knowing that. We will now talk through some of the ways that you can help to reduce or remove this noise. </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Arial" panose="020B0604020202020204" pitchFamily="34" charset="0"/>
              </a:rPr>
              <a:t>Does anyone have an example of where they have been talking to someone and they have taken your message in the wrong way?</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18</a:t>
            </a:fld>
            <a:endParaRPr lang="en-AU"/>
          </a:p>
        </p:txBody>
      </p:sp>
    </p:spTree>
    <p:extLst>
      <p:ext uri="{BB962C8B-B14F-4D97-AF65-F5344CB8AC3E}">
        <p14:creationId xmlns:p14="http://schemas.microsoft.com/office/powerpoint/2010/main" val="2438320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Cambria"/>
                <a:ea typeface="+mn-ea"/>
                <a:cs typeface="+mn-cs"/>
              </a:rPr>
              <a:t>Talking about Mental Health (10 – 15 mins total)</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Cambr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Cambria"/>
                <a:ea typeface="+mn-ea"/>
                <a:cs typeface="+mn-cs"/>
              </a:rPr>
              <a:t>Intro – connect back to slide 15 and 16</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Cambria"/>
                <a:ea typeface="+mn-ea"/>
                <a:cs typeface="+mn-cs"/>
              </a:rPr>
              <a:t>We can all find it awkward to have conversations about mental health, but as discussed, it might change a life and it might just be what someone needs.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Cambria"/>
                <a:ea typeface="+mn-ea"/>
                <a:cs typeface="+mn-cs"/>
              </a:rPr>
              <a:t>This workshop, I’ll share with you a video from Beyond Blue which really reiterates why its important to check in on those around us.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Cambria"/>
                <a:ea typeface="+mn-ea"/>
                <a:cs typeface="+mn-cs"/>
              </a:rPr>
              <a:t>We’ll then look at how stigma plays a role in making it awkward/uncomfortable to have these conversations.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Cambria"/>
                <a:ea typeface="+mn-ea"/>
                <a:cs typeface="+mn-cs"/>
              </a:rPr>
              <a:t>And lastly we’ll consider how we can make these conversations easier to have.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p>
          <a:p>
            <a:pPr marL="0" marR="0" lvl="0" indent="0" defTabSz="914400" rtl="0" eaLnBrk="1" fontAlgn="auto" latinLnBrk="0" hangingPunct="1">
              <a:lnSpc>
                <a:spcPct val="100000"/>
              </a:lnSpc>
              <a:spcBef>
                <a:spcPts val="0"/>
              </a:spcBef>
              <a:spcAft>
                <a:spcPts val="0"/>
              </a:spcAft>
              <a:buClrTx/>
              <a:buSzTx/>
              <a:buFontTx/>
              <a:buNone/>
              <a:tabLst/>
              <a:defRPr/>
            </a:pPr>
            <a:r>
              <a:rPr lang="en-US" b="1" dirty="0"/>
              <a:t>Why its important to check in on </a:t>
            </a:r>
            <a:r>
              <a:rPr lang="en-US" b="1" dirty="0" err="1"/>
              <a:t>collegues</a:t>
            </a:r>
            <a:r>
              <a:rPr lang="en-US" b="1" dirty="0"/>
              <a:t>, family and friends:</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p>
          <a:p>
            <a:r>
              <a:rPr lang="en-US" dirty="0"/>
              <a:t>“Beyond Blue video” https://www.beyondblue.org.au/mental-health/supporting-someone </a:t>
            </a:r>
          </a:p>
          <a:p>
            <a:endParaRPr lang="en-US" dirty="0"/>
          </a:p>
          <a:p>
            <a:r>
              <a:rPr lang="en-US" dirty="0"/>
              <a:t>Beyond Blues’ information on why its so important to talk about mental health. But how do we do it in a way that’s inclusive and supportive. And helps people to feel safe to share what is happening for them? How do we do it in a way that’s not awkward or difficult? Often our own stigma can get in the way.</a:t>
            </a:r>
          </a:p>
          <a:p>
            <a:endParaRPr lang="en-US" dirty="0"/>
          </a:p>
          <a:p>
            <a:r>
              <a:rPr lang="en-US" dirty="0"/>
              <a:t>If someone turned up to work with a cold, we’d ask if they’re ok and send them home with a few remedies and maybe tell them to go the GP if they aren’t getting any better after a few days. If we recognized someone at work was withdrawn and not like themselves, would we do the same? Do we share when we’re not doing so well emotionally? Feeling overwhelmed, or sharing stories about how we might be struggling? Do we experience our own stigma and not want to share it with others?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Calibri" panose="020F0502020204030204"/>
              </a:rPr>
              <a:t>How stigma plays a role in having conversations about mental health</a:t>
            </a:r>
          </a:p>
          <a:p>
            <a:endParaRPr lang="en-US" dirty="0"/>
          </a:p>
          <a:p>
            <a:r>
              <a:rPr lang="en-US" dirty="0"/>
              <a:t>*Stigma video* https://www.tn.gov/behavioral-health/stigma.html  </a:t>
            </a:r>
          </a:p>
          <a:p>
            <a:endParaRPr lang="en-US" dirty="0"/>
          </a:p>
          <a:p>
            <a:r>
              <a:rPr lang="en-US" b="1" dirty="0"/>
              <a:t>Break out groups 3 mins</a:t>
            </a:r>
          </a:p>
          <a:p>
            <a:endParaRPr lang="en-US" b="1" dirty="0"/>
          </a:p>
          <a:p>
            <a:pPr marL="228600" indent="-228600">
              <a:buAutoNum type="arabicPeriod"/>
            </a:pPr>
            <a:r>
              <a:rPr lang="en-US" dirty="0"/>
              <a:t>How has history influenced the way we think about mental illness today?</a:t>
            </a:r>
          </a:p>
          <a:p>
            <a:pPr marL="228600" indent="-228600">
              <a:buAutoNum type="arabicPeriod"/>
            </a:pPr>
            <a:r>
              <a:rPr lang="en-US" dirty="0"/>
              <a:t>What kind of words might you use instead of the ones listed on your sheet? (provide sheet to Sarah)</a:t>
            </a:r>
          </a:p>
          <a:p>
            <a:pPr marL="228600" indent="-228600">
              <a:buAutoNum type="arabicPeriod"/>
            </a:pPr>
            <a:r>
              <a:rPr lang="en-US" dirty="0"/>
              <a:t>What analogies can you draw between mental health and physical health?</a:t>
            </a:r>
          </a:p>
          <a:p>
            <a:endParaRPr lang="en-US" dirty="0"/>
          </a:p>
          <a:p>
            <a:r>
              <a:rPr lang="en-US" dirty="0"/>
              <a:t>Combine in Ange’s </a:t>
            </a:r>
            <a:r>
              <a:rPr lang="en-US" dirty="0" err="1"/>
              <a:t>jamboard</a:t>
            </a:r>
            <a:r>
              <a:rPr lang="en-US" dirty="0"/>
              <a:t> questions here</a:t>
            </a:r>
          </a:p>
          <a:p>
            <a:endParaRPr lang="en-US" dirty="0"/>
          </a:p>
          <a:p>
            <a:pPr marL="0" indent="0">
              <a:buNone/>
            </a:pPr>
            <a:r>
              <a:rPr lang="en-AU" sz="1200" b="0" i="0" dirty="0">
                <a:effectLst/>
                <a:latin typeface="Cambria" panose="02040503050406030204" pitchFamily="18" charset="0"/>
                <a:ea typeface="Cambria" panose="02040503050406030204" pitchFamily="18" charset="0"/>
              </a:rPr>
              <a:t>- Why is mental health considered difficult to talk about?</a:t>
            </a:r>
          </a:p>
          <a:p>
            <a:pPr marL="0" indent="0">
              <a:buNone/>
            </a:pPr>
            <a:endParaRPr lang="en-AU" sz="1200" b="0" i="0" dirty="0">
              <a:effectLst/>
              <a:latin typeface="Cambria" panose="02040503050406030204" pitchFamily="18" charset="0"/>
              <a:ea typeface="Cambria" panose="02040503050406030204" pitchFamily="18" charset="0"/>
            </a:endParaRPr>
          </a:p>
          <a:p>
            <a:pPr marL="0" indent="0">
              <a:buNone/>
            </a:pPr>
            <a:r>
              <a:rPr lang="en-AU" sz="1200" b="0" i="0" dirty="0">
                <a:effectLst/>
                <a:latin typeface="Cambria" panose="02040503050406030204" pitchFamily="18" charset="0"/>
                <a:ea typeface="Cambria" panose="02040503050406030204" pitchFamily="18" charset="0"/>
              </a:rPr>
              <a:t>- What concerns do you have about supporting other people’s mental health through check in conversations?</a:t>
            </a:r>
          </a:p>
          <a:p>
            <a:endParaRPr lang="en-US" dirty="0"/>
          </a:p>
          <a:p>
            <a:endParaRPr lang="en-US" dirty="0"/>
          </a:p>
          <a:p>
            <a:r>
              <a:rPr lang="en-US" b="1" dirty="0"/>
              <a:t>Main group 5 mins</a:t>
            </a:r>
          </a:p>
          <a:p>
            <a:r>
              <a:rPr lang="en-US" b="0" dirty="0"/>
              <a:t>Response to questions 1 and 2</a:t>
            </a:r>
          </a:p>
          <a:p>
            <a:r>
              <a:rPr lang="en-US" b="0" dirty="0"/>
              <a:t>Response to question 3</a:t>
            </a:r>
          </a:p>
          <a:p>
            <a:endParaRPr lang="en-US" b="0" dirty="0"/>
          </a:p>
          <a:p>
            <a:endParaRPr lang="en-US" b="1" dirty="0"/>
          </a:p>
          <a:p>
            <a:r>
              <a:rPr lang="en-US" b="1" dirty="0"/>
              <a:t>Making conversations easier</a:t>
            </a:r>
            <a:endParaRPr lang="en-US" b="0" dirty="0"/>
          </a:p>
          <a:p>
            <a:r>
              <a:rPr lang="en-US" dirty="0"/>
              <a:t>The more we change our understanding of mental health, the more we will feel comfortable to have conversations with others about mental health. The more we normalize and share our own stories either from our own personal experience or our experiences of caring for loved ones, the more we make it easier for others to do the same, and to open up when their not doing so well. </a:t>
            </a:r>
          </a:p>
          <a:p>
            <a:endParaRPr lang="en-US" dirty="0"/>
          </a:p>
          <a:p>
            <a:r>
              <a:rPr lang="en-US" dirty="0"/>
              <a:t>Feeling comfortable about talking about mental health. It starts with having more general and open conversations about mental health. Talking about it, just as we would our physical health. Building up a language and dialogue with family, friends and colleagues so that when we </a:t>
            </a:r>
            <a:r>
              <a:rPr lang="en-US" dirty="0" err="1"/>
              <a:t>recogise</a:t>
            </a:r>
            <a:r>
              <a:rPr lang="en-US" dirty="0"/>
              <a:t> that someone isn’t doing well, you can have that conversation a little more confidently. </a:t>
            </a:r>
          </a:p>
          <a:p>
            <a:endParaRPr lang="en-US" dirty="0"/>
          </a:p>
          <a:p>
            <a:r>
              <a:rPr lang="en-US" b="1" dirty="0"/>
              <a:t>What to do</a:t>
            </a:r>
          </a:p>
          <a:p>
            <a:pPr marL="228600" indent="-228600">
              <a:buAutoNum type="arabicPeriod"/>
            </a:pPr>
            <a:r>
              <a:rPr lang="en-US" dirty="0"/>
              <a:t>Start to drop a few mental health/physical health analogies into your conversations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Do the Tasmanian Communications Charter training to get some more understanding about talking about mental health </a:t>
            </a:r>
          </a:p>
          <a:p>
            <a:pPr marL="228600" indent="-228600">
              <a:buAutoNum type="arabicPeriod"/>
            </a:pPr>
            <a:r>
              <a:rPr lang="en-US" dirty="0"/>
              <a:t>Use the language guide to help when you are having a conversation about mental health</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431D5-8FE2-44BA-90BD-9A3757EEFC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221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b="1" dirty="0">
                <a:cs typeface="Calibri"/>
              </a:rPr>
              <a:t>Slides 20-26: Time – 45 mins</a:t>
            </a:r>
          </a:p>
          <a:p>
            <a:pPr marL="0" indent="0">
              <a:buFont typeface="Arial" panose="020B0604020202020204" pitchFamily="34" charset="0"/>
              <a:buNone/>
            </a:pPr>
            <a:endParaRPr lang="en-AU" b="1" dirty="0">
              <a:cs typeface="Calibri"/>
            </a:endParaRPr>
          </a:p>
          <a:p>
            <a:pPr marL="0" indent="0">
              <a:buFont typeface="Arial" panose="020B0604020202020204" pitchFamily="34" charset="0"/>
              <a:buNone/>
            </a:pPr>
            <a:r>
              <a:rPr lang="en-AU" b="1" dirty="0">
                <a:cs typeface="Calibri"/>
              </a:rPr>
              <a:t>Facilitator notes:</a:t>
            </a:r>
          </a:p>
          <a:p>
            <a:endParaRPr lang="en-AU" dirty="0">
              <a:cs typeface="Calibri"/>
            </a:endParaRPr>
          </a:p>
          <a:p>
            <a:pPr marL="0" indent="0">
              <a:buFont typeface="Arial" panose="020B0604020202020204" pitchFamily="34" charset="0"/>
              <a:buNone/>
            </a:pPr>
            <a:r>
              <a:rPr lang="en-AU" sz="1200" b="0" i="0" dirty="0">
                <a:effectLst/>
                <a:latin typeface="Cambria" panose="02040503050406030204" pitchFamily="18" charset="0"/>
                <a:ea typeface="Cambria" panose="02040503050406030204" pitchFamily="18" charset="0"/>
              </a:rPr>
              <a:t>Read the below points before reading through this slide – </a:t>
            </a:r>
          </a:p>
          <a:p>
            <a:pPr marL="0" indent="0">
              <a:buFont typeface="Arial" panose="020B0604020202020204" pitchFamily="34" charset="0"/>
              <a:buNone/>
            </a:pPr>
            <a:endParaRPr lang="en-AU" sz="1200" b="0" i="0" dirty="0">
              <a:effectLst/>
              <a:latin typeface="Cambria" panose="02040503050406030204" pitchFamily="18" charset="0"/>
              <a:ea typeface="Cambria" panose="02040503050406030204" pitchFamily="18" charset="0"/>
            </a:endParaRPr>
          </a:p>
          <a:p>
            <a:pPr marL="171450" indent="-171450">
              <a:buFont typeface="Arial" panose="020B0604020202020204" pitchFamily="34" charset="0"/>
              <a:buChar char="•"/>
            </a:pPr>
            <a:r>
              <a:rPr lang="en-AU" sz="1200" b="0" i="0" dirty="0">
                <a:effectLst/>
                <a:latin typeface="Cambria" panose="02040503050406030204" pitchFamily="18" charset="0"/>
                <a:ea typeface="Cambria" panose="02040503050406030204" pitchFamily="18" charset="0"/>
              </a:rPr>
              <a:t>In relation to mental illness, stigma is when someone is marked or discredited somehow, or reduced from being a whole person to being a stereotype or labelled as a collection of symptoms or a diagnosis (e.g. ‘psychotic’).</a:t>
            </a:r>
          </a:p>
          <a:p>
            <a:pPr marL="0" indent="0">
              <a:buFont typeface="Arial" panose="020B0604020202020204" pitchFamily="34" charset="0"/>
              <a:buNone/>
            </a:pPr>
            <a:endParaRPr lang="en-AU" sz="1200" b="0" i="0" dirty="0">
              <a:effectLst/>
              <a:latin typeface="Cambria" panose="02040503050406030204" pitchFamily="18" charset="0"/>
              <a:ea typeface="Cambria" panose="02040503050406030204" pitchFamily="18" charset="0"/>
            </a:endParaRPr>
          </a:p>
          <a:p>
            <a:pPr marL="171450" indent="-171450">
              <a:buFont typeface="Arial" panose="020B0604020202020204" pitchFamily="34" charset="0"/>
              <a:buChar char="•"/>
            </a:pPr>
            <a:r>
              <a:rPr lang="en-AU" sz="1200" b="0" i="0" dirty="0">
                <a:effectLst/>
                <a:latin typeface="Cambria" panose="02040503050406030204" pitchFamily="18" charset="0"/>
                <a:ea typeface="Cambria" panose="02040503050406030204" pitchFamily="18" charset="0"/>
              </a:rPr>
              <a:t>The meaning of the word stigma is a mark, a stain or a blemish.</a:t>
            </a:r>
          </a:p>
          <a:p>
            <a:pPr marL="171450" indent="-171450">
              <a:buFont typeface="Arial" panose="020B0604020202020204" pitchFamily="34" charset="0"/>
              <a:buChar char="•"/>
            </a:pPr>
            <a:endParaRPr lang="en-AU" sz="1200" b="0" i="0" dirty="0">
              <a:effectLst/>
              <a:latin typeface="Cambria" panose="02040503050406030204" pitchFamily="18" charset="0"/>
              <a:ea typeface="Cambria" panose="02040503050406030204" pitchFamily="18" charset="0"/>
            </a:endParaRPr>
          </a:p>
          <a:p>
            <a:pPr marL="171450" indent="-171450">
              <a:buFont typeface="Arial" panose="020B0604020202020204" pitchFamily="34" charset="0"/>
              <a:buChar char="•"/>
            </a:pPr>
            <a:r>
              <a:rPr lang="en-AU" sz="1200" b="0" i="0" dirty="0">
                <a:effectLst/>
                <a:latin typeface="Cambria" panose="02040503050406030204" pitchFamily="18" charset="0"/>
                <a:ea typeface="Cambria" panose="02040503050406030204" pitchFamily="18" charset="0"/>
              </a:rPr>
              <a:t>People with mental illness may face stigma — they may be viewed in a negative way, treated differently, and made to feel ashamed or worthless, as if they are somehow less than other people. Stigma can also lead to discrimination, and this in turn can make mental illness worse.</a:t>
            </a:r>
          </a:p>
          <a:p>
            <a:pPr marL="0" indent="0">
              <a:buFont typeface="Arial" panose="020B0604020202020204" pitchFamily="34" charset="0"/>
              <a:buNone/>
            </a:pPr>
            <a:endParaRPr lang="en-AU" sz="1200" b="0" i="0" dirty="0">
              <a:effectLst/>
              <a:latin typeface="Cambria" panose="02040503050406030204" pitchFamily="18" charset="0"/>
              <a:ea typeface="Cambria" panose="020405030504060302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Cambria" panose="02040503050406030204" pitchFamily="18" charset="0"/>
                <a:ea typeface="Cambria" panose="02040503050406030204" pitchFamily="18" charset="0"/>
                <a:cs typeface="Calibri"/>
              </a:rPr>
              <a:t>As you saw in the ‘negativity, fear and stigma’ video, stigma can be very harmful to those with a mental illness</a:t>
            </a:r>
          </a:p>
          <a:p>
            <a:pPr algn="l"/>
            <a:endParaRPr lang="en-AU" b="0" i="0" dirty="0">
              <a:solidFill>
                <a:srgbClr val="333333"/>
              </a:solidFill>
              <a:effectLst/>
              <a:latin typeface="Open Sans" panose="020B0606030504020204" pitchFamily="34" charset="0"/>
            </a:endParaRPr>
          </a:p>
          <a:p>
            <a:pPr marL="171450" indent="-171450">
              <a:buFont typeface="Arial" panose="020B0604020202020204" pitchFamily="34" charset="0"/>
              <a:buChar char="•"/>
            </a:pPr>
            <a:endParaRPr lang="en-AU" dirty="0">
              <a:cs typeface="Calibri"/>
            </a:endParaRPr>
          </a:p>
          <a:p>
            <a:endParaRPr lang="en-AU" dirty="0"/>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20</a:t>
            </a:fld>
            <a:endParaRPr lang="en-AU"/>
          </a:p>
        </p:txBody>
      </p:sp>
    </p:spTree>
    <p:extLst>
      <p:ext uri="{BB962C8B-B14F-4D97-AF65-F5344CB8AC3E}">
        <p14:creationId xmlns:p14="http://schemas.microsoft.com/office/powerpoint/2010/main" val="34132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cs typeface="Calibri"/>
              </a:rPr>
              <a:t>Facilitator notes:</a:t>
            </a:r>
          </a:p>
          <a:p>
            <a:pPr marL="0" indent="0">
              <a:buFont typeface="Arial" panose="020B0604020202020204" pitchFamily="34" charset="0"/>
              <a:buNone/>
            </a:pPr>
            <a:endParaRPr lang="en-AU"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cs typeface="Calibri"/>
              </a:rPr>
              <a:t>Have Head4Work videos ready to play </a:t>
            </a:r>
            <a:r>
              <a:rPr lang="en-US" b="0" dirty="0">
                <a:cs typeface="+mn-cs"/>
              </a:rPr>
              <a:t>– Ange. </a:t>
            </a:r>
            <a:endParaRPr lang="en-AU" dirty="0">
              <a:cs typeface="Calibri"/>
            </a:endParaRPr>
          </a:p>
          <a:p>
            <a:pPr marL="171450" indent="-171450">
              <a:buFont typeface="Arial" panose="020B0604020202020204" pitchFamily="34" charset="0"/>
              <a:buChar char="•"/>
            </a:pPr>
            <a:r>
              <a:rPr lang="en-AU" dirty="0">
                <a:cs typeface="Calibri"/>
              </a:rPr>
              <a:t>Play two videos from Head4Work – “More common than you think” &amp; “Negativity, fear and stigma”</a:t>
            </a:r>
          </a:p>
          <a:p>
            <a:pPr marL="171450" indent="-171450">
              <a:buFont typeface="Arial" panose="020B0604020202020204" pitchFamily="34" charset="0"/>
              <a:buChar char="•"/>
            </a:pPr>
            <a:r>
              <a:rPr lang="en-AU" dirty="0">
                <a:cs typeface="Calibri"/>
              </a:rPr>
              <a:t>N.B. this will require a Head4Work login</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21</a:t>
            </a:fld>
            <a:endParaRPr lang="en-AU"/>
          </a:p>
        </p:txBody>
      </p:sp>
    </p:spTree>
    <p:extLst>
      <p:ext uri="{BB962C8B-B14F-4D97-AF65-F5344CB8AC3E}">
        <p14:creationId xmlns:p14="http://schemas.microsoft.com/office/powerpoint/2010/main" val="228012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8431D5-8FE2-44BA-90BD-9A3757EEFCD6}" type="slidenum">
              <a:rPr lang="en-AU" smtClean="0"/>
              <a:t>3</a:t>
            </a:fld>
            <a:endParaRPr lang="en-AU"/>
          </a:p>
        </p:txBody>
      </p:sp>
    </p:spTree>
    <p:extLst>
      <p:ext uri="{BB962C8B-B14F-4D97-AF65-F5344CB8AC3E}">
        <p14:creationId xmlns:p14="http://schemas.microsoft.com/office/powerpoint/2010/main" val="233060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Facilitator notes:</a:t>
            </a:r>
          </a:p>
          <a:p>
            <a:endParaRPr lang="en-AU" b="1" dirty="0"/>
          </a:p>
          <a:p>
            <a:pPr marL="171450" indent="-171450">
              <a:buFont typeface="Arial" panose="020B0604020202020204" pitchFamily="34" charset="0"/>
              <a:buChar char="•"/>
            </a:pPr>
            <a:r>
              <a:rPr lang="en-AU" b="0" dirty="0"/>
              <a:t>ALEC – ask, listen, encourage, check in</a:t>
            </a:r>
          </a:p>
          <a:p>
            <a:endParaRPr lang="en-AU" b="0" dirty="0"/>
          </a:p>
          <a:p>
            <a:pPr marL="171450" indent="-171450">
              <a:buFont typeface="Arial" panose="020B0604020202020204" pitchFamily="34" charset="0"/>
              <a:buChar char="•"/>
            </a:pPr>
            <a:r>
              <a:rPr lang="en-AU" b="0" dirty="0"/>
              <a:t>What did we think about that video? </a:t>
            </a:r>
          </a:p>
          <a:p>
            <a:pPr marL="171450" indent="-171450">
              <a:buFont typeface="Arial" panose="020B0604020202020204" pitchFamily="34" charset="0"/>
              <a:buChar char="•"/>
            </a:pPr>
            <a:r>
              <a:rPr lang="en-AU" b="0" dirty="0"/>
              <a:t>R U OK? Is one of the most recognised mental health campaigns in Australia and it’s gives us a really simple strategy to help us have better conversations about mental health</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22</a:t>
            </a:fld>
            <a:endParaRPr lang="en-AU"/>
          </a:p>
        </p:txBody>
      </p:sp>
    </p:spTree>
    <p:extLst>
      <p:ext uri="{BB962C8B-B14F-4D97-AF65-F5344CB8AC3E}">
        <p14:creationId xmlns:p14="http://schemas.microsoft.com/office/powerpoint/2010/main" val="2148633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Just a raise of hands. Who here has done mental health first aid? </a:t>
            </a:r>
          </a:p>
          <a:p>
            <a:pPr marL="171450" indent="-171450">
              <a:lnSpc>
                <a:spcPct val="107000"/>
              </a:lnSpc>
              <a:spcAft>
                <a:spcPts val="800"/>
              </a:spcAft>
              <a:buFont typeface="Arial" panose="020B0604020202020204" pitchFamily="34" charset="0"/>
              <a:buChar char="•"/>
            </a:pPr>
            <a:endParaRPr lang="en-AU"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As you can see on the screen, there are lots of different MHFA courses.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MHFA is popular and one way that we can do to help improve our awareness of different types of mental illness and some of the signs and symptoms that we can look out for.</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What is important to note though is that MHFA focuses on mental illness and in some cases quite severe and less common mental illness, such as eating disorders and psychosis. Although it is great to be equipped with this knowledge it’s important to remember that not everyone who struggles has a mental illness. As Ange would have said in the first workshop, we all have mental health and that will change throughout the course of our lives so we want to make sure we are prepared to have a conversation with everyone, not just those who have a mental illness.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23</a:t>
            </a:fld>
            <a:endParaRPr lang="en-AU"/>
          </a:p>
        </p:txBody>
      </p:sp>
    </p:spTree>
    <p:extLst>
      <p:ext uri="{BB962C8B-B14F-4D97-AF65-F5344CB8AC3E}">
        <p14:creationId xmlns:p14="http://schemas.microsoft.com/office/powerpoint/2010/main" val="1968673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Facilitator notes:</a:t>
            </a:r>
          </a:p>
          <a:p>
            <a:endParaRPr lang="en-AU" b="1" dirty="0"/>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MHFA has developed some great guidance materials to help you have discussions with people from different walks of life. Some of the resources include, providing MHFA for Aboriginal or Torres Strait Islander peoples, people from immigrant or refugee backgrounds, people from Asian countries etc. </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You will come across people from all different backgrounds in volunteering. </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Arial" panose="020B0604020202020204" pitchFamily="34" charset="0"/>
              </a:rPr>
              <a:t>In some Asian countries for example to talk about your mental health can cause a lot of shame or be seen as a weakness or reflect poorly on your family. Other cultures many see a mental illness as a spiritual or demonic possession. The point to remember is that not everyone will see mental health in the same we do in the west so it’s good to understand these differences to help prepare you for these conversations and to ensure the messages that we send are received in the right way.</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24</a:t>
            </a:fld>
            <a:endParaRPr lang="en-AU"/>
          </a:p>
        </p:txBody>
      </p:sp>
    </p:spTree>
    <p:extLst>
      <p:ext uri="{BB962C8B-B14F-4D97-AF65-F5344CB8AC3E}">
        <p14:creationId xmlns:p14="http://schemas.microsoft.com/office/powerpoint/2010/main" val="609473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endParaRPr lang="en-US" dirty="0"/>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Psychological first aid has been around since 2002 and this guide here was developed by the Australian Red Cross. Sarah has printed out some packs for anyone who wants to learn more about this.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Helping people affected by an emergency, disaster or traumatic event. For example, the recent weather events that we have had in Tassie and the impact this would have had to some people. Psychological first aid involves helping people to feel safe, connected to others, calm and hopeful, and ensuring access to physical, emotional and social support. It is a ‘humane supportive response to a fellow human being who is suffering and who may need support’</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We will all experience a range of different reactions after a disaster (physical, psychological, emotional and behavioural) that will impact their ability to cope. These reactions are normal and understandable given the person’s experience. </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During these events, there will be a small part of the affected population will have more complex reactions and will require further mental health support. But most people recover well on their own with the support of compassionate and caring disaster workers, family and friends.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The language shifts here, it’s not about providing mental health support, we instead call it psychosocial support. What psychological and social needs do people have in those moments? What are the immediate emotional and practical needs of a person who has experienced a disaster?</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It is not useful to directly encourage someone to talk about what just happened if they don’t want to. We shouldn’t push people. Post-emergency settings are not clinical environments so we shouldn’t be trying to conduct clinical conversations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Help people to build their capacity to recover. An important research finding is that a person’s belief in their ability to cope can predict their outcome. People who tend to have better outcomes are optimistic, positive and hopeful.</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Psychological first aid is about making people feel safe and secure, identifying and assisting people with their current needs, establishing human connections, helping people to identify their own strengths and abilities to cope. It’s that simple!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AU" b="1" dirty="0"/>
          </a:p>
        </p:txBody>
      </p:sp>
      <p:sp>
        <p:nvSpPr>
          <p:cNvPr id="4" name="Slide Number Placeholder 3"/>
          <p:cNvSpPr>
            <a:spLocks noGrp="1"/>
          </p:cNvSpPr>
          <p:nvPr>
            <p:ph type="sldNum" sz="quarter" idx="5"/>
          </p:nvPr>
        </p:nvSpPr>
        <p:spPr/>
        <p:txBody>
          <a:bodyPr/>
          <a:lstStyle/>
          <a:p>
            <a:fld id="{B38431D5-8FE2-44BA-90BD-9A3757EEFCD6}" type="slidenum">
              <a:rPr lang="en-AU" smtClean="0"/>
              <a:t>25</a:t>
            </a:fld>
            <a:endParaRPr lang="en-AU"/>
          </a:p>
        </p:txBody>
      </p:sp>
    </p:spTree>
    <p:extLst>
      <p:ext uri="{BB962C8B-B14F-4D97-AF65-F5344CB8AC3E}">
        <p14:creationId xmlns:p14="http://schemas.microsoft.com/office/powerpoint/2010/main" val="1862408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Facilitator notes:</a:t>
            </a:r>
          </a:p>
          <a:p>
            <a:endParaRPr lang="en-AU" b="1" dirty="0"/>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Ensuring safety</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If people feel under threat or they don’t feel safe they will continue to experience negative reactions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Some ways that we can help people feel safe is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Remove them from harm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Helping them to meet their basic needs. Do they have food? Do they have water? Do they have shelter?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Helping people to obtain medical attention if they need it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Providing physical and emotional comfort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Providing simple and accurate information on how to meet their basic needs. As we said earlier about communication, there would be a lot of noise after a disaster so we need to help people receive the right message</a:t>
            </a:r>
          </a:p>
          <a:p>
            <a:pPr marL="342900" lvl="0" indent="-342900">
              <a:lnSpc>
                <a:spcPct val="107000"/>
              </a:lnSpc>
              <a:spcAft>
                <a:spcPts val="80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Promoting calm</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Stress is normal after a disaster but ongoing stress can lead to the development of mental illness so it is important to help normalise stress reactions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Some ways to do this is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Providing an environment, as far as practical, that is removed from stressful situations or exposure to the sights, sounds and smells of an emergency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Listening to people who wish to share their stories and emotions but not forcing them to talk</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Remembering that there is no right way to feel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Being friendly and compassionate even during difficult interactions with people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Providing information on stress or coping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Offering accurate information about the relief efforts that may be underway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Promoting connectedness</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Having access to social support following a crisis increases opportunities for emotional understanding, knowledge to be shared, to normalise reactions and solve problems. Good social support is related to better emotional wellbeing and recovery</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Some ways to do this are</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Helping people contact their friends or loved ones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Keeping families together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Helping to establish contacts with support people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Providing information and directing people to the services that are available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Respecting cultural norms regarding gender, age, family structure and religion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Promoting self efficacy (produce the desired result)</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We talked about this before, if people have a sense of control over positive outcomes in life they are generally better off from a psychological point of view. Before a disaster the person probably had that sense of control but it can be lost in times of crisis and we just want to remind people that they still have that efficacy</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Some ways to help improve this are</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Engaging people to meet their own needs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Assisting them with decision making and helping them to prioritise their problems and solve them</a:t>
            </a:r>
          </a:p>
          <a:p>
            <a:pPr marL="342900" lvl="0" indent="-342900">
              <a:lnSpc>
                <a:spcPct val="107000"/>
              </a:lnSpc>
              <a:spcAft>
                <a:spcPts val="80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Instilling hope</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Those who remain optimistic have better outcomes following a crisis. </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Some ways to help improve this are</a:t>
            </a:r>
          </a:p>
          <a:p>
            <a:pPr marL="171450" indent="-171450">
              <a:lnSpc>
                <a:spcPct val="107000"/>
              </a:lnSpc>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Creating an expectancy that things will get better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Being there and being willing to help</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Reassuring people that their feelings are normal</a:t>
            </a:r>
          </a:p>
          <a:p>
            <a:pPr marL="342900" lvl="0" indent="-342900">
              <a:lnSpc>
                <a:spcPct val="107000"/>
              </a:lnSpc>
              <a:spcAft>
                <a:spcPts val="800"/>
              </a:spcAft>
              <a:buFont typeface="Calibri" panose="020F0502020204030204" pitchFamily="34" charset="0"/>
              <a:buChar char="-"/>
            </a:pPr>
            <a:endParaRPr lang="en-AU" sz="1200" dirty="0">
              <a:effectLst/>
              <a:latin typeface="Calibri" panose="020F0502020204030204" pitchFamily="34" charset="0"/>
              <a:ea typeface="Calibri" panose="020F0502020204030204" pitchFamily="34" charset="0"/>
              <a:cs typeface="Arial" panose="020B0604020202020204" pitchFamily="34" charset="0"/>
            </a:endParaRPr>
          </a:p>
          <a:p>
            <a:pPr marL="171450" lvl="0" indent="-171450">
              <a:lnSpc>
                <a:spcPct val="107000"/>
              </a:lnSpc>
              <a:spcAft>
                <a:spcPts val="800"/>
              </a:spcAft>
              <a:buFont typeface="Arial" panose="020B0604020202020204" pitchFamily="34" charset="0"/>
              <a:buChar char="•"/>
            </a:pPr>
            <a:r>
              <a:rPr lang="en-AU" sz="1200" dirty="0">
                <a:effectLst/>
                <a:latin typeface="Calibri" panose="020F0502020204030204" pitchFamily="34" charset="0"/>
                <a:ea typeface="Calibri" panose="020F0502020204030204" pitchFamily="34" charset="0"/>
                <a:cs typeface="Arial" panose="020B0604020202020204" pitchFamily="34" charset="0"/>
              </a:rPr>
              <a:t>That’s it from me! Any questions? </a:t>
            </a:r>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26</a:t>
            </a:fld>
            <a:endParaRPr lang="en-AU"/>
          </a:p>
        </p:txBody>
      </p:sp>
    </p:spTree>
    <p:extLst>
      <p:ext uri="{BB962C8B-B14F-4D97-AF65-F5344CB8AC3E}">
        <p14:creationId xmlns:p14="http://schemas.microsoft.com/office/powerpoint/2010/main" val="169714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b="1" dirty="0"/>
              <a:t>Time: 10 minutes for slides 27-30</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b="1" dirty="0"/>
              <a:t>Facilitator notes:</a:t>
            </a:r>
          </a:p>
          <a:p>
            <a:pPr>
              <a:buFont typeface="Arial"/>
              <a:buNone/>
            </a:pPr>
            <a:endParaRPr lang="en-AU" sz="1200" dirty="0">
              <a:solidFill>
                <a:srgbClr val="000000"/>
              </a:solidFill>
              <a:latin typeface="Cambria" panose="02040503050406030204" pitchFamily="18" charset="0"/>
              <a:ea typeface="Cambria" panose="02040503050406030204" pitchFamily="18" charset="0"/>
              <a:cs typeface="Calibri"/>
            </a:endParaRPr>
          </a:p>
          <a:p>
            <a:pPr>
              <a:buFont typeface="Arial"/>
              <a:buChar char="•"/>
            </a:pPr>
            <a:r>
              <a:rPr lang="en-AU" sz="1200" dirty="0">
                <a:solidFill>
                  <a:srgbClr val="000000"/>
                </a:solidFill>
                <a:latin typeface="Cambria" panose="02040503050406030204" pitchFamily="18" charset="0"/>
                <a:ea typeface="Cambria" panose="02040503050406030204" pitchFamily="18" charset="0"/>
                <a:cs typeface="Calibri"/>
              </a:rPr>
              <a:t> How many volunteers do you represent? </a:t>
            </a:r>
            <a:r>
              <a:rPr lang="en-US" sz="1200" b="0" dirty="0">
                <a:solidFill>
                  <a:srgbClr val="000000"/>
                </a:solidFill>
                <a:latin typeface="Cambria" panose="02040503050406030204" pitchFamily="18" charset="0"/>
                <a:ea typeface="Cambria" panose="02040503050406030204" pitchFamily="18" charset="0"/>
                <a:cs typeface="Calibri"/>
              </a:rPr>
              <a:t> - comment in the chat box</a:t>
            </a:r>
            <a:endParaRPr lang="en-AU" sz="1200" dirty="0">
              <a:latin typeface="Cambria"/>
              <a:ea typeface="Cambri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00DBE-C029-794E-B22B-37C080D76E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607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00DBE-C029-794E-B22B-37C080D76E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27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00DBE-C029-794E-B22B-37C080D76E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98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00DBE-C029-794E-B22B-37C080D76E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339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none" dirty="0"/>
              <a:t>Time – 5 mins</a:t>
            </a:r>
          </a:p>
          <a:p>
            <a:endParaRPr lang="en-AU" b="1" u="sng" dirty="0"/>
          </a:p>
          <a:p>
            <a:r>
              <a:rPr lang="en-AU" b="1" u="sng" dirty="0"/>
              <a:t>Facilitator notes:</a:t>
            </a:r>
          </a:p>
          <a:p>
            <a:endParaRPr lang="en-AU" dirty="0"/>
          </a:p>
          <a:p>
            <a:pPr marL="171450" indent="-171450">
              <a:buFont typeface="Arial" panose="020B0604020202020204" pitchFamily="34" charset="0"/>
              <a:buChar char="•"/>
            </a:pPr>
            <a:r>
              <a:rPr lang="en-AU" dirty="0"/>
              <a:t>Re-open breakout rooms and have participants discuss a strategy</a:t>
            </a:r>
          </a:p>
          <a:p>
            <a:pPr marL="171450" indent="-171450">
              <a:buFont typeface="Arial" panose="020B0604020202020204" pitchFamily="34" charset="0"/>
              <a:buChar char="•"/>
            </a:pPr>
            <a:r>
              <a:rPr lang="en-AU" dirty="0"/>
              <a:t>For point two, provide a disclaimer to ensure that the participants feel comfortable to support someone and that they have a chance to debrief afterwards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431D5-8FE2-44BA-90BD-9A3757EEFC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17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431D5-8FE2-44BA-90BD-9A3757EEFCD6}" type="slidenum">
              <a:rPr lang="en-AU" smtClean="0"/>
              <a:t>4</a:t>
            </a:fld>
            <a:endParaRPr lang="en-AU"/>
          </a:p>
        </p:txBody>
      </p:sp>
    </p:spTree>
    <p:extLst>
      <p:ext uri="{BB962C8B-B14F-4D97-AF65-F5344CB8AC3E}">
        <p14:creationId xmlns:p14="http://schemas.microsoft.com/office/powerpoint/2010/main" val="233060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cs typeface="Calibri"/>
              </a:rPr>
              <a:t>Slides 1-5: Time – 5 mins</a:t>
            </a:r>
          </a:p>
          <a:p>
            <a:pPr marL="0" indent="0">
              <a:buFont typeface="Arial" panose="020B0604020202020204" pitchFamily="34" charset="0"/>
              <a:buNone/>
            </a:pPr>
            <a:endParaRPr lang="en-AU" b="1" dirty="0">
              <a:cs typeface="Calibri"/>
            </a:endParaRPr>
          </a:p>
          <a:p>
            <a:pPr marL="0" indent="0">
              <a:buFont typeface="Arial" panose="020B0604020202020204" pitchFamily="34" charset="0"/>
              <a:buNone/>
            </a:pPr>
            <a:r>
              <a:rPr lang="en-AU" b="1" dirty="0">
                <a:cs typeface="Calibri"/>
              </a:rPr>
              <a:t>Facilitator notes:</a:t>
            </a:r>
          </a:p>
          <a:p>
            <a:pPr marL="0" indent="0">
              <a:buFont typeface="Arial" panose="020B0604020202020204" pitchFamily="34" charset="0"/>
              <a:buNone/>
            </a:pPr>
            <a:endParaRPr lang="en-AU" b="1" dirty="0">
              <a:cs typeface="Calibri"/>
            </a:endParaRPr>
          </a:p>
          <a:p>
            <a:pPr marL="171450" indent="-171450">
              <a:buFont typeface="Arial" panose="020B0604020202020204" pitchFamily="34" charset="0"/>
              <a:buChar char="•"/>
            </a:pPr>
            <a:r>
              <a:rPr lang="en-AU" b="0" dirty="0">
                <a:cs typeface="Calibri"/>
              </a:rPr>
              <a:t>Tick option for audio to be played</a:t>
            </a:r>
          </a:p>
          <a:p>
            <a:pPr marL="171450" indent="-171450">
              <a:buFont typeface="Arial" panose="020B0604020202020204" pitchFamily="34" charset="0"/>
              <a:buChar char="•"/>
            </a:pPr>
            <a:r>
              <a:rPr lang="en-AU" b="0" dirty="0">
                <a:cs typeface="Calibri"/>
              </a:rPr>
              <a:t>Select option for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cs typeface="Calibri"/>
              </a:rPr>
              <a:t>Send resources (</a:t>
            </a:r>
            <a:r>
              <a:rPr lang="en-AU" sz="1200" b="0" i="0" u="none" strike="noStrike" dirty="0">
                <a:solidFill>
                  <a:srgbClr val="000000"/>
                </a:solidFill>
                <a:effectLst/>
                <a:latin typeface="Calibri" panose="020F0502020204030204" pitchFamily="34" charset="0"/>
              </a:rPr>
              <a:t>offering companioning, list of virtues, how to speak the language of virtues and language guides</a:t>
            </a:r>
            <a:r>
              <a:rPr lang="en-US" sz="1200" b="0" i="0" u="none" strike="noStrike" dirty="0">
                <a:solidFill>
                  <a:srgbClr val="444444"/>
                </a:solidFill>
                <a:effectLst/>
                <a:latin typeface="Arial" panose="020B0604020202020204" pitchFamily="34" charset="0"/>
                <a:cs typeface="+mn-cs"/>
              </a:rPr>
              <a:t>)</a:t>
            </a:r>
            <a:r>
              <a:rPr lang="en-AU" b="0" dirty="0">
                <a:cs typeface="Calibri"/>
              </a:rPr>
              <a:t> and </a:t>
            </a:r>
            <a:r>
              <a:rPr lang="en-AU" b="0" dirty="0" err="1">
                <a:cs typeface="Calibri"/>
              </a:rPr>
              <a:t>jamboard</a:t>
            </a:r>
            <a:r>
              <a:rPr lang="en-AU" b="0" dirty="0">
                <a:cs typeface="Calibri"/>
              </a:rPr>
              <a:t> link to participants, confirm that they are open</a:t>
            </a:r>
          </a:p>
        </p:txBody>
      </p:sp>
      <p:sp>
        <p:nvSpPr>
          <p:cNvPr id="4" name="Slide Number Placeholder 3"/>
          <p:cNvSpPr>
            <a:spLocks noGrp="1"/>
          </p:cNvSpPr>
          <p:nvPr>
            <p:ph type="sldNum" sz="quarter" idx="5"/>
          </p:nvPr>
        </p:nvSpPr>
        <p:spPr/>
        <p:txBody>
          <a:bodyPr/>
          <a:lstStyle/>
          <a:p>
            <a:fld id="{B38431D5-8FE2-44BA-90BD-9A3757EEFCD6}" type="slidenum">
              <a:rPr lang="en-AU" smtClean="0"/>
              <a:t>5</a:t>
            </a:fld>
            <a:endParaRPr lang="en-AU"/>
          </a:p>
        </p:txBody>
      </p:sp>
    </p:spTree>
    <p:extLst>
      <p:ext uri="{BB962C8B-B14F-4D97-AF65-F5344CB8AC3E}">
        <p14:creationId xmlns:p14="http://schemas.microsoft.com/office/powerpoint/2010/main" val="116258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TIME: 15 minutes for slides 6-10</a:t>
            </a:r>
          </a:p>
          <a:p>
            <a:pPr>
              <a:lnSpc>
                <a:spcPct val="107000"/>
              </a:lnSpc>
              <a:spcAft>
                <a:spcPts val="800"/>
              </a:spcAft>
            </a:pPr>
            <a:endParaRPr lang="en-AU" sz="12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p>
          <a:p>
            <a:endParaRPr lang="en-AU" dirty="0"/>
          </a:p>
          <a:p>
            <a:r>
              <a:rPr lang="en-AU" dirty="0"/>
              <a:t>Anyone can lead – and everyone DOES lead</a:t>
            </a:r>
          </a:p>
          <a:p>
            <a:r>
              <a:rPr lang="en-AU" dirty="0"/>
              <a:t>The foundation to good leadership is good character</a:t>
            </a:r>
          </a:p>
          <a:p>
            <a:r>
              <a:rPr lang="en-AU" dirty="0"/>
              <a:t>Character is composed of virtues...virtues are inherently good character attributes </a:t>
            </a:r>
          </a:p>
          <a:p>
            <a:r>
              <a:rPr lang="en-AU" dirty="0"/>
              <a:t>We all have all the virtues, in varying states of development</a:t>
            </a:r>
          </a:p>
          <a:p>
            <a:r>
              <a:rPr lang="en-AU" dirty="0"/>
              <a:t>We all have some virtues that we are quite strong in, that are well habituated...and some we have room to grow, that we are still practicing. </a:t>
            </a:r>
          </a:p>
          <a:p>
            <a:r>
              <a:rPr lang="en-AU" dirty="0"/>
              <a:t>By practicing virtues, we develop good character, and enhance our ability to engage in the relational processes of leadership. </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6</a:t>
            </a:fld>
            <a:endParaRPr lang="en-AU"/>
          </a:p>
        </p:txBody>
      </p:sp>
    </p:spTree>
    <p:extLst>
      <p:ext uri="{BB962C8B-B14F-4D97-AF65-F5344CB8AC3E}">
        <p14:creationId xmlns:p14="http://schemas.microsoft.com/office/powerpoint/2010/main" val="72996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p>
          <a:p>
            <a:endParaRPr lang="en-AU" dirty="0"/>
          </a:p>
          <a:p>
            <a:r>
              <a:rPr lang="en-AU" dirty="0"/>
              <a:t>Virtues are inherently good character attributes </a:t>
            </a:r>
          </a:p>
          <a:p>
            <a:r>
              <a:rPr lang="en-AU" dirty="0"/>
              <a:t>We all have all the virtues, in varying states of development</a:t>
            </a:r>
          </a:p>
          <a:p>
            <a:r>
              <a:rPr lang="en-AU" dirty="0"/>
              <a:t>We all have some virtues that we are quite strong in, that are well habituated...and some we have room to grow, that we are still practicing. </a:t>
            </a:r>
          </a:p>
          <a:p>
            <a:r>
              <a:rPr lang="en-AU" dirty="0"/>
              <a:t>By practicing virtues, we develop good character, and enhance our ability to engage in the relational processes of leadership. </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7</a:t>
            </a:fld>
            <a:endParaRPr lang="en-AU"/>
          </a:p>
        </p:txBody>
      </p:sp>
    </p:spTree>
    <p:extLst>
      <p:ext uri="{BB962C8B-B14F-4D97-AF65-F5344CB8AC3E}">
        <p14:creationId xmlns:p14="http://schemas.microsoft.com/office/powerpoint/2010/main" val="61210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p>
          <a:p>
            <a:endParaRPr lang="en-AU" dirty="0"/>
          </a:p>
          <a:p>
            <a:r>
              <a:rPr lang="en-AU" dirty="0"/>
              <a:t>Invite ppl to make note – can us the chat</a:t>
            </a:r>
          </a:p>
          <a:p>
            <a:endParaRPr lang="en-AU" dirty="0"/>
          </a:p>
          <a:p>
            <a:r>
              <a:rPr lang="en-AU" dirty="0"/>
              <a:t>1-2 min quite to read and reflect </a:t>
            </a:r>
          </a:p>
          <a:p>
            <a:endParaRPr lang="en-AU" dirty="0"/>
          </a:p>
          <a:p>
            <a:r>
              <a:rPr lang="en-AU" dirty="0"/>
              <a:t>Opportunity to share any observations, reflections, insights... </a:t>
            </a:r>
          </a:p>
        </p:txBody>
      </p:sp>
      <p:sp>
        <p:nvSpPr>
          <p:cNvPr id="4" name="Slide Number Placeholder 3"/>
          <p:cNvSpPr>
            <a:spLocks noGrp="1"/>
          </p:cNvSpPr>
          <p:nvPr>
            <p:ph type="sldNum" sz="quarter" idx="5"/>
          </p:nvPr>
        </p:nvSpPr>
        <p:spPr/>
        <p:txBody>
          <a:bodyPr/>
          <a:lstStyle/>
          <a:p>
            <a:fld id="{B38431D5-8FE2-44BA-90BD-9A3757EEFCD6}" type="slidenum">
              <a:rPr lang="en-AU" smtClean="0"/>
              <a:t>8</a:t>
            </a:fld>
            <a:endParaRPr lang="en-AU"/>
          </a:p>
        </p:txBody>
      </p:sp>
    </p:spTree>
    <p:extLst>
      <p:ext uri="{BB962C8B-B14F-4D97-AF65-F5344CB8AC3E}">
        <p14:creationId xmlns:p14="http://schemas.microsoft.com/office/powerpoint/2010/main" val="348930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9</a:t>
            </a:fld>
            <a:endParaRPr lang="en-AU"/>
          </a:p>
        </p:txBody>
      </p:sp>
    </p:spTree>
    <p:extLst>
      <p:ext uri="{BB962C8B-B14F-4D97-AF65-F5344CB8AC3E}">
        <p14:creationId xmlns:p14="http://schemas.microsoft.com/office/powerpoint/2010/main" val="186477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Arial" panose="020B0604020202020204" pitchFamily="34" charset="0"/>
              </a:rPr>
              <a:t>Facilitator notes:</a:t>
            </a:r>
            <a:endParaRPr lang="en-AU" dirty="0"/>
          </a:p>
          <a:p>
            <a:endParaRPr lang="en-AU" dirty="0"/>
          </a:p>
          <a:p>
            <a:r>
              <a:rPr lang="en-AU" dirty="0"/>
              <a:t>@Kate – if you could past the following into the chat, please: </a:t>
            </a:r>
          </a:p>
          <a:p>
            <a:endParaRPr lang="en-AU" dirty="0"/>
          </a:p>
          <a:p>
            <a:r>
              <a:rPr lang="en-AU" dirty="0"/>
              <a:t>Open the door, “what is happening” or “what are you thinking/feeling?”</a:t>
            </a:r>
          </a:p>
          <a:p>
            <a:r>
              <a:rPr lang="en-AU" dirty="0"/>
              <a:t>Offer receptive silence</a:t>
            </a:r>
          </a:p>
          <a:p>
            <a:r>
              <a:rPr lang="en-AU" dirty="0"/>
              <a:t>Ask clarifying or cup-emptying questions, “what was that like?”</a:t>
            </a:r>
          </a:p>
          <a:p>
            <a:r>
              <a:rPr lang="en-AU" dirty="0"/>
              <a:t>Get to the heart of the matter, “what was hardest/worst/best/scariest/happiest/most exciting?” </a:t>
            </a:r>
          </a:p>
          <a:p>
            <a:r>
              <a:rPr lang="en-AU" dirty="0"/>
              <a:t>Re-fill the cup, “what would help you to ... “</a:t>
            </a:r>
          </a:p>
          <a:p>
            <a:r>
              <a:rPr lang="en-AU" dirty="0"/>
              <a:t>Give recognition, “I can hear your... Courage – determination – openness – optimism – wisdom (or other appropriate virtue)”.</a:t>
            </a:r>
          </a:p>
          <a:p>
            <a:endParaRPr lang="en-AU" dirty="0"/>
          </a:p>
        </p:txBody>
      </p:sp>
      <p:sp>
        <p:nvSpPr>
          <p:cNvPr id="4" name="Slide Number Placeholder 3"/>
          <p:cNvSpPr>
            <a:spLocks noGrp="1"/>
          </p:cNvSpPr>
          <p:nvPr>
            <p:ph type="sldNum" sz="quarter" idx="5"/>
          </p:nvPr>
        </p:nvSpPr>
        <p:spPr/>
        <p:txBody>
          <a:bodyPr/>
          <a:lstStyle/>
          <a:p>
            <a:fld id="{B38431D5-8FE2-44BA-90BD-9A3757EEFCD6}" type="slidenum">
              <a:rPr lang="en-AU" smtClean="0"/>
              <a:t>10</a:t>
            </a:fld>
            <a:endParaRPr lang="en-AU"/>
          </a:p>
        </p:txBody>
      </p:sp>
    </p:spTree>
    <p:extLst>
      <p:ext uri="{BB962C8B-B14F-4D97-AF65-F5344CB8AC3E}">
        <p14:creationId xmlns:p14="http://schemas.microsoft.com/office/powerpoint/2010/main" val="411686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D96299-A5CF-428A-A3FA-40609C90E96E}" type="datetime1">
              <a:rPr lang="en-AU"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71335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C11613-C959-4FFD-8B67-10D2E150E1CB}" type="datetime1">
              <a:rPr lang="en-AU"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2948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5877A-5456-449A-ADD7-C50AC69D8A28}" type="datetime1">
              <a:rPr lang="en-AU"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41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icture">
    <p:spTree>
      <p:nvGrpSpPr>
        <p:cNvPr id="1" name=""/>
        <p:cNvGrpSpPr/>
        <p:nvPr/>
      </p:nvGrpSpPr>
      <p:grpSpPr>
        <a:xfrm>
          <a:off x="0" y="0"/>
          <a:ext cx="0" cy="0"/>
          <a:chOff x="0" y="0"/>
          <a:chExt cx="0" cy="0"/>
        </a:xfrm>
      </p:grpSpPr>
      <p:sp>
        <p:nvSpPr>
          <p:cNvPr id="23" name="Picture Placeholder 17">
            <a:extLst>
              <a:ext uri="{FF2B5EF4-FFF2-40B4-BE49-F238E27FC236}">
                <a16:creationId xmlns:a16="http://schemas.microsoft.com/office/drawing/2014/main" id="{20B811E2-3E36-6745-A42E-829FA3879ABB}"/>
              </a:ext>
            </a:extLst>
          </p:cNvPr>
          <p:cNvSpPr>
            <a:spLocks noGrp="1"/>
          </p:cNvSpPr>
          <p:nvPr>
            <p:ph type="pic" sz="quarter" idx="10" hasCustomPrompt="1"/>
          </p:nvPr>
        </p:nvSpPr>
        <p:spPr>
          <a:xfrm>
            <a:off x="4029080" y="1"/>
            <a:ext cx="8162921" cy="6861964"/>
          </a:xfrm>
          <a:custGeom>
            <a:avLst/>
            <a:gdLst>
              <a:gd name="connsiteX0" fmla="*/ 0 w 4572000"/>
              <a:gd name="connsiteY0" fmla="*/ 5143500 h 5143500"/>
              <a:gd name="connsiteX1" fmla="*/ 1143000 w 4572000"/>
              <a:gd name="connsiteY1" fmla="*/ 0 h 5143500"/>
              <a:gd name="connsiteX2" fmla="*/ 3429000 w 4572000"/>
              <a:gd name="connsiteY2" fmla="*/ 0 h 5143500"/>
              <a:gd name="connsiteX3" fmla="*/ 4572000 w 4572000"/>
              <a:gd name="connsiteY3" fmla="*/ 5143500 h 5143500"/>
              <a:gd name="connsiteX4" fmla="*/ 0 w 4572000"/>
              <a:gd name="connsiteY4" fmla="*/ 5143500 h 5143500"/>
              <a:gd name="connsiteX0" fmla="*/ 0 w 4572000"/>
              <a:gd name="connsiteY0" fmla="*/ 5143500 h 5143500"/>
              <a:gd name="connsiteX1" fmla="*/ 1143000 w 4572000"/>
              <a:gd name="connsiteY1" fmla="*/ 0 h 5143500"/>
              <a:gd name="connsiteX2" fmla="*/ 4569643 w 4572000"/>
              <a:gd name="connsiteY2" fmla="*/ 0 h 5143500"/>
              <a:gd name="connsiteX3" fmla="*/ 4572000 w 4572000"/>
              <a:gd name="connsiteY3" fmla="*/ 5143500 h 5143500"/>
              <a:gd name="connsiteX4" fmla="*/ 0 w 4572000"/>
              <a:gd name="connsiteY4" fmla="*/ 5143500 h 5143500"/>
              <a:gd name="connsiteX0" fmla="*/ 930896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930896 w 5502896"/>
              <a:gd name="connsiteY4" fmla="*/ 5143500 h 5143500"/>
              <a:gd name="connsiteX0" fmla="*/ 1703894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1703894 w 5502896"/>
              <a:gd name="connsiteY4" fmla="*/ 5143500 h 5143500"/>
              <a:gd name="connsiteX0" fmla="*/ 2354344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2354344 w 5502896"/>
              <a:gd name="connsiteY4" fmla="*/ 5143500 h 5143500"/>
              <a:gd name="connsiteX0" fmla="*/ 3560975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3560975 w 5502896"/>
              <a:gd name="connsiteY4" fmla="*/ 5143500 h 5143500"/>
              <a:gd name="connsiteX0" fmla="*/ 4060437 w 6002358"/>
              <a:gd name="connsiteY0" fmla="*/ 5143500 h 5143500"/>
              <a:gd name="connsiteX1" fmla="*/ 0 w 6002358"/>
              <a:gd name="connsiteY1" fmla="*/ 0 h 5143500"/>
              <a:gd name="connsiteX2" fmla="*/ 6000001 w 6002358"/>
              <a:gd name="connsiteY2" fmla="*/ 0 h 5143500"/>
              <a:gd name="connsiteX3" fmla="*/ 6002358 w 6002358"/>
              <a:gd name="connsiteY3" fmla="*/ 5143500 h 5143500"/>
              <a:gd name="connsiteX4" fmla="*/ 4060437 w 6002358"/>
              <a:gd name="connsiteY4" fmla="*/ 5143500 h 5143500"/>
              <a:gd name="connsiteX0" fmla="*/ 3122984 w 6002358"/>
              <a:gd name="connsiteY0" fmla="*/ 5151184 h 5151184"/>
              <a:gd name="connsiteX1" fmla="*/ 0 w 6002358"/>
              <a:gd name="connsiteY1" fmla="*/ 0 h 5151184"/>
              <a:gd name="connsiteX2" fmla="*/ 6000001 w 6002358"/>
              <a:gd name="connsiteY2" fmla="*/ 0 h 5151184"/>
              <a:gd name="connsiteX3" fmla="*/ 6002358 w 6002358"/>
              <a:gd name="connsiteY3" fmla="*/ 5143500 h 5151184"/>
              <a:gd name="connsiteX4" fmla="*/ 3122984 w 6002358"/>
              <a:gd name="connsiteY4" fmla="*/ 5151184 h 5151184"/>
              <a:gd name="connsiteX0" fmla="*/ 3361189 w 6002358"/>
              <a:gd name="connsiteY0" fmla="*/ 5151184 h 5151184"/>
              <a:gd name="connsiteX1" fmla="*/ 0 w 6002358"/>
              <a:gd name="connsiteY1" fmla="*/ 0 h 5151184"/>
              <a:gd name="connsiteX2" fmla="*/ 6000001 w 6002358"/>
              <a:gd name="connsiteY2" fmla="*/ 0 h 5151184"/>
              <a:gd name="connsiteX3" fmla="*/ 6002358 w 6002358"/>
              <a:gd name="connsiteY3" fmla="*/ 5143500 h 5151184"/>
              <a:gd name="connsiteX4" fmla="*/ 3361189 w 6002358"/>
              <a:gd name="connsiteY4" fmla="*/ 5151184 h 5151184"/>
              <a:gd name="connsiteX0" fmla="*/ 3822231 w 6463400"/>
              <a:gd name="connsiteY0" fmla="*/ 5151184 h 5151184"/>
              <a:gd name="connsiteX1" fmla="*/ 0 w 6463400"/>
              <a:gd name="connsiteY1" fmla="*/ 0 h 5151184"/>
              <a:gd name="connsiteX2" fmla="*/ 6461043 w 6463400"/>
              <a:gd name="connsiteY2" fmla="*/ 0 h 5151184"/>
              <a:gd name="connsiteX3" fmla="*/ 6463400 w 6463400"/>
              <a:gd name="connsiteY3" fmla="*/ 5143500 h 5151184"/>
              <a:gd name="connsiteX4" fmla="*/ 3822231 w 6463400"/>
              <a:gd name="connsiteY4" fmla="*/ 5151184 h 5151184"/>
              <a:gd name="connsiteX0" fmla="*/ 4452322 w 6463400"/>
              <a:gd name="connsiteY0" fmla="*/ 5143500 h 5143500"/>
              <a:gd name="connsiteX1" fmla="*/ 0 w 6463400"/>
              <a:gd name="connsiteY1" fmla="*/ 0 h 5143500"/>
              <a:gd name="connsiteX2" fmla="*/ 6461043 w 6463400"/>
              <a:gd name="connsiteY2" fmla="*/ 0 h 5143500"/>
              <a:gd name="connsiteX3" fmla="*/ 6463400 w 6463400"/>
              <a:gd name="connsiteY3" fmla="*/ 5143500 h 5143500"/>
              <a:gd name="connsiteX4" fmla="*/ 4452322 w 6463400"/>
              <a:gd name="connsiteY4" fmla="*/ 5143500 h 5143500"/>
              <a:gd name="connsiteX0" fmla="*/ 3776127 w 5787205"/>
              <a:gd name="connsiteY0" fmla="*/ 5143500 h 5143500"/>
              <a:gd name="connsiteX1" fmla="*/ 0 w 5787205"/>
              <a:gd name="connsiteY1" fmla="*/ 0 h 5143500"/>
              <a:gd name="connsiteX2" fmla="*/ 5784848 w 5787205"/>
              <a:gd name="connsiteY2" fmla="*/ 0 h 5143500"/>
              <a:gd name="connsiteX3" fmla="*/ 5787205 w 5787205"/>
              <a:gd name="connsiteY3" fmla="*/ 5143500 h 5143500"/>
              <a:gd name="connsiteX4" fmla="*/ 3776127 w 5787205"/>
              <a:gd name="connsiteY4" fmla="*/ 5143500 h 5143500"/>
              <a:gd name="connsiteX0" fmla="*/ 4698211 w 5787205"/>
              <a:gd name="connsiteY0" fmla="*/ 5128132 h 5143500"/>
              <a:gd name="connsiteX1" fmla="*/ 0 w 5787205"/>
              <a:gd name="connsiteY1" fmla="*/ 0 h 5143500"/>
              <a:gd name="connsiteX2" fmla="*/ 5784848 w 5787205"/>
              <a:gd name="connsiteY2" fmla="*/ 0 h 5143500"/>
              <a:gd name="connsiteX3" fmla="*/ 5787205 w 5787205"/>
              <a:gd name="connsiteY3" fmla="*/ 5143500 h 5143500"/>
              <a:gd name="connsiteX4" fmla="*/ 4698211 w 5787205"/>
              <a:gd name="connsiteY4" fmla="*/ 5128132 h 5143500"/>
              <a:gd name="connsiteX0" fmla="*/ 5305250 w 6394244"/>
              <a:gd name="connsiteY0" fmla="*/ 5128132 h 5143500"/>
              <a:gd name="connsiteX1" fmla="*/ 0 w 6394244"/>
              <a:gd name="connsiteY1" fmla="*/ 7684 h 5143500"/>
              <a:gd name="connsiteX2" fmla="*/ 6391887 w 6394244"/>
              <a:gd name="connsiteY2" fmla="*/ 0 h 5143500"/>
              <a:gd name="connsiteX3" fmla="*/ 6394244 w 6394244"/>
              <a:gd name="connsiteY3" fmla="*/ 5143500 h 5143500"/>
              <a:gd name="connsiteX4" fmla="*/ 5305250 w 6394244"/>
              <a:gd name="connsiteY4" fmla="*/ 5128132 h 5143500"/>
              <a:gd name="connsiteX0" fmla="*/ 4767368 w 6394244"/>
              <a:gd name="connsiteY0" fmla="*/ 5189605 h 5189605"/>
              <a:gd name="connsiteX1" fmla="*/ 0 w 6394244"/>
              <a:gd name="connsiteY1" fmla="*/ 7684 h 5189605"/>
              <a:gd name="connsiteX2" fmla="*/ 6391887 w 6394244"/>
              <a:gd name="connsiteY2" fmla="*/ 0 h 5189605"/>
              <a:gd name="connsiteX3" fmla="*/ 6394244 w 6394244"/>
              <a:gd name="connsiteY3" fmla="*/ 5143500 h 5189605"/>
              <a:gd name="connsiteX4" fmla="*/ 4767368 w 6394244"/>
              <a:gd name="connsiteY4" fmla="*/ 5189605 h 5189605"/>
              <a:gd name="connsiteX0" fmla="*/ 4758742 w 6394244"/>
              <a:gd name="connsiteY0" fmla="*/ 5146473 h 5146473"/>
              <a:gd name="connsiteX1" fmla="*/ 0 w 6394244"/>
              <a:gd name="connsiteY1" fmla="*/ 7684 h 5146473"/>
              <a:gd name="connsiteX2" fmla="*/ 6391887 w 6394244"/>
              <a:gd name="connsiteY2" fmla="*/ 0 h 5146473"/>
              <a:gd name="connsiteX3" fmla="*/ 6394244 w 6394244"/>
              <a:gd name="connsiteY3" fmla="*/ 5143500 h 5146473"/>
              <a:gd name="connsiteX4" fmla="*/ 4758742 w 6394244"/>
              <a:gd name="connsiteY4" fmla="*/ 5146473 h 5146473"/>
              <a:gd name="connsiteX0" fmla="*/ 4763431 w 6394244"/>
              <a:gd name="connsiteY0" fmla="*/ 5146473 h 5146473"/>
              <a:gd name="connsiteX1" fmla="*/ 0 w 6394244"/>
              <a:gd name="connsiteY1" fmla="*/ 7684 h 5146473"/>
              <a:gd name="connsiteX2" fmla="*/ 6391887 w 6394244"/>
              <a:gd name="connsiteY2" fmla="*/ 0 h 5146473"/>
              <a:gd name="connsiteX3" fmla="*/ 6394244 w 6394244"/>
              <a:gd name="connsiteY3" fmla="*/ 5143500 h 5146473"/>
              <a:gd name="connsiteX4" fmla="*/ 4763431 w 6394244"/>
              <a:gd name="connsiteY4" fmla="*/ 5146473 h 5146473"/>
              <a:gd name="connsiteX0" fmla="*/ 4763431 w 6394244"/>
              <a:gd name="connsiteY0" fmla="*/ 5138789 h 5138789"/>
              <a:gd name="connsiteX1" fmla="*/ 0 w 6394244"/>
              <a:gd name="connsiteY1" fmla="*/ 0 h 5138789"/>
              <a:gd name="connsiteX2" fmla="*/ 5772211 w 6394244"/>
              <a:gd name="connsiteY2" fmla="*/ 30101 h 5138789"/>
              <a:gd name="connsiteX3" fmla="*/ 6394244 w 6394244"/>
              <a:gd name="connsiteY3" fmla="*/ 5135816 h 5138789"/>
              <a:gd name="connsiteX4" fmla="*/ 4763431 w 6394244"/>
              <a:gd name="connsiteY4" fmla="*/ 5138789 h 5138789"/>
              <a:gd name="connsiteX0" fmla="*/ 4763431 w 6394244"/>
              <a:gd name="connsiteY0" fmla="*/ 5146473 h 5146473"/>
              <a:gd name="connsiteX1" fmla="*/ 0 w 6394244"/>
              <a:gd name="connsiteY1" fmla="*/ 7684 h 5146473"/>
              <a:gd name="connsiteX2" fmla="*/ 6119834 w 6394244"/>
              <a:gd name="connsiteY2" fmla="*/ 0 h 5146473"/>
              <a:gd name="connsiteX3" fmla="*/ 6394244 w 6394244"/>
              <a:gd name="connsiteY3" fmla="*/ 5143500 h 5146473"/>
              <a:gd name="connsiteX4" fmla="*/ 4763431 w 6394244"/>
              <a:gd name="connsiteY4" fmla="*/ 5146473 h 5146473"/>
              <a:gd name="connsiteX0" fmla="*/ 4763431 w 6122191"/>
              <a:gd name="connsiteY0" fmla="*/ 5146473 h 5146473"/>
              <a:gd name="connsiteX1" fmla="*/ 0 w 6122191"/>
              <a:gd name="connsiteY1" fmla="*/ 7684 h 5146473"/>
              <a:gd name="connsiteX2" fmla="*/ 6119834 w 6122191"/>
              <a:gd name="connsiteY2" fmla="*/ 0 h 5146473"/>
              <a:gd name="connsiteX3" fmla="*/ 6122191 w 6122191"/>
              <a:gd name="connsiteY3" fmla="*/ 5135943 h 5146473"/>
              <a:gd name="connsiteX4" fmla="*/ 4763431 w 6122191"/>
              <a:gd name="connsiteY4" fmla="*/ 5146473 h 5146473"/>
              <a:gd name="connsiteX0" fmla="*/ 4763431 w 6837089"/>
              <a:gd name="connsiteY0" fmla="*/ 5146473 h 5146473"/>
              <a:gd name="connsiteX1" fmla="*/ 0 w 6837089"/>
              <a:gd name="connsiteY1" fmla="*/ 7684 h 5146473"/>
              <a:gd name="connsiteX2" fmla="*/ 6119834 w 6837089"/>
              <a:gd name="connsiteY2" fmla="*/ 0 h 5146473"/>
              <a:gd name="connsiteX3" fmla="*/ 6122191 w 6837089"/>
              <a:gd name="connsiteY3" fmla="*/ 5135943 h 5146473"/>
              <a:gd name="connsiteX4" fmla="*/ 4763431 w 6837089"/>
              <a:gd name="connsiteY4" fmla="*/ 5146473 h 5146473"/>
              <a:gd name="connsiteX0" fmla="*/ 4763431 w 6573678"/>
              <a:gd name="connsiteY0" fmla="*/ 5146473 h 5146473"/>
              <a:gd name="connsiteX1" fmla="*/ 0 w 6573678"/>
              <a:gd name="connsiteY1" fmla="*/ 7684 h 5146473"/>
              <a:gd name="connsiteX2" fmla="*/ 6119834 w 6573678"/>
              <a:gd name="connsiteY2" fmla="*/ 0 h 5146473"/>
              <a:gd name="connsiteX3" fmla="*/ 6122191 w 6573678"/>
              <a:gd name="connsiteY3" fmla="*/ 5135943 h 5146473"/>
              <a:gd name="connsiteX4" fmla="*/ 4763431 w 6573678"/>
              <a:gd name="connsiteY4" fmla="*/ 5146473 h 5146473"/>
              <a:gd name="connsiteX0" fmla="*/ 4763431 w 6122191"/>
              <a:gd name="connsiteY0" fmla="*/ 5146473 h 5146473"/>
              <a:gd name="connsiteX1" fmla="*/ 0 w 6122191"/>
              <a:gd name="connsiteY1" fmla="*/ 7684 h 5146473"/>
              <a:gd name="connsiteX2" fmla="*/ 6119834 w 6122191"/>
              <a:gd name="connsiteY2" fmla="*/ 0 h 5146473"/>
              <a:gd name="connsiteX3" fmla="*/ 6122191 w 6122191"/>
              <a:gd name="connsiteY3" fmla="*/ 5135943 h 5146473"/>
              <a:gd name="connsiteX4" fmla="*/ 4763431 w 6122191"/>
              <a:gd name="connsiteY4" fmla="*/ 5146473 h 5146473"/>
              <a:gd name="connsiteX0" fmla="*/ 4763431 w 6122191"/>
              <a:gd name="connsiteY0" fmla="*/ 5146473 h 5146473"/>
              <a:gd name="connsiteX1" fmla="*/ 0 w 6122191"/>
              <a:gd name="connsiteY1" fmla="*/ 7684 h 5146473"/>
              <a:gd name="connsiteX2" fmla="*/ 6119834 w 6122191"/>
              <a:gd name="connsiteY2" fmla="*/ 0 h 5146473"/>
              <a:gd name="connsiteX3" fmla="*/ 6122191 w 6122191"/>
              <a:gd name="connsiteY3" fmla="*/ 5146179 h 5146473"/>
              <a:gd name="connsiteX4" fmla="*/ 4763431 w 6122191"/>
              <a:gd name="connsiteY4" fmla="*/ 5146473 h 514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191" h="5146473">
                <a:moveTo>
                  <a:pt x="4763431" y="5146473"/>
                </a:moveTo>
                <a:lnTo>
                  <a:pt x="0" y="7684"/>
                </a:lnTo>
                <a:lnTo>
                  <a:pt x="6119834" y="0"/>
                </a:lnTo>
                <a:cubicBezTo>
                  <a:pt x="6121012" y="2567971"/>
                  <a:pt x="6121012" y="2578207"/>
                  <a:pt x="6122191" y="5146179"/>
                </a:cubicBezTo>
                <a:lnTo>
                  <a:pt x="4763431" y="5146473"/>
                </a:lnTo>
                <a:close/>
              </a:path>
            </a:pathLst>
          </a:custGeom>
          <a:pattFill prst="pct20">
            <a:fgClr>
              <a:srgbClr val="E1D0C6"/>
            </a:fgClr>
            <a:bgClr>
              <a:schemeClr val="bg1"/>
            </a:bgClr>
          </a:pattFill>
        </p:spPr>
        <p:txBody>
          <a:bodyPr anchor="ctr"/>
          <a:lstStyle>
            <a:lvl1pPr marL="0" indent="0" algn="ctr">
              <a:buNone/>
              <a:defRPr/>
            </a:lvl1pPr>
          </a:lstStyle>
          <a:p>
            <a:r>
              <a:rPr lang="en-US"/>
              <a:t>&lt;Add picture&gt;</a:t>
            </a:r>
          </a:p>
        </p:txBody>
      </p:sp>
      <p:sp>
        <p:nvSpPr>
          <p:cNvPr id="3" name="Subtitle 2"/>
          <p:cNvSpPr>
            <a:spLocks noGrp="1"/>
          </p:cNvSpPr>
          <p:nvPr>
            <p:ph type="subTitle" idx="1" hasCustomPrompt="1"/>
          </p:nvPr>
        </p:nvSpPr>
        <p:spPr>
          <a:xfrm>
            <a:off x="902755" y="5149944"/>
            <a:ext cx="5386384" cy="695989"/>
          </a:xfrm>
          <a:prstGeom prst="rect">
            <a:avLst/>
          </a:prstGeom>
        </p:spPr>
        <p:txBody>
          <a:bodyPr/>
          <a:lstStyle>
            <a:lvl1pPr marL="0" indent="0" algn="l">
              <a:buNone/>
              <a:defRPr sz="2133">
                <a:latin typeface="Montserra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&lt;</a:t>
            </a:r>
            <a:r>
              <a:rPr lang="en-US" sz="2133">
                <a:solidFill>
                  <a:schemeClr val="tx1"/>
                </a:solidFill>
                <a:cs typeface="Arial"/>
              </a:rPr>
              <a:t>College/Division/Forum Name</a:t>
            </a:r>
            <a:r>
              <a:rPr lang="en-GB"/>
              <a:t>&gt;</a:t>
            </a:r>
            <a:endParaRPr lang="en-US"/>
          </a:p>
        </p:txBody>
      </p:sp>
      <p:sp>
        <p:nvSpPr>
          <p:cNvPr id="17" name="Text Placeholder 16">
            <a:extLst>
              <a:ext uri="{FF2B5EF4-FFF2-40B4-BE49-F238E27FC236}">
                <a16:creationId xmlns:a16="http://schemas.microsoft.com/office/drawing/2014/main" id="{D5891005-9AF7-DB4A-A9AE-E329F9536B8C}"/>
              </a:ext>
            </a:extLst>
          </p:cNvPr>
          <p:cNvSpPr>
            <a:spLocks noGrp="1"/>
          </p:cNvSpPr>
          <p:nvPr>
            <p:ph type="body" sz="quarter" idx="15" hasCustomPrompt="1"/>
          </p:nvPr>
        </p:nvSpPr>
        <p:spPr>
          <a:xfrm>
            <a:off x="902755" y="5927877"/>
            <a:ext cx="5386384" cy="314416"/>
          </a:xfrm>
          <a:prstGeom prst="rect">
            <a:avLst/>
          </a:prstGeom>
        </p:spPr>
        <p:txBody>
          <a:bodyPr/>
          <a:lstStyle>
            <a:lvl1pPr marL="0" indent="0">
              <a:buFont typeface="Arial" panose="020B0604020202020204" pitchFamily="34" charset="0"/>
              <a:buNone/>
              <a:defRPr>
                <a:latin typeface="Montserrat" pitchFamily="2" charset="77"/>
              </a:defRPr>
            </a:lvl1pPr>
          </a:lstStyle>
          <a:p>
            <a:pPr lvl="0"/>
            <a:r>
              <a:rPr lang="en-GB"/>
              <a:t>&lt;Date&gt;</a:t>
            </a:r>
            <a:endParaRPr lang="en-AU"/>
          </a:p>
        </p:txBody>
      </p:sp>
      <p:sp>
        <p:nvSpPr>
          <p:cNvPr id="14" name="Text Placeholder 23">
            <a:extLst>
              <a:ext uri="{FF2B5EF4-FFF2-40B4-BE49-F238E27FC236}">
                <a16:creationId xmlns:a16="http://schemas.microsoft.com/office/drawing/2014/main" id="{761E87C6-6AE8-B94D-8E00-6DFCB5521579}"/>
              </a:ext>
            </a:extLst>
          </p:cNvPr>
          <p:cNvSpPr>
            <a:spLocks noGrp="1"/>
          </p:cNvSpPr>
          <p:nvPr>
            <p:ph type="body" sz="quarter" idx="14" hasCustomPrompt="1"/>
          </p:nvPr>
        </p:nvSpPr>
        <p:spPr>
          <a:xfrm flipH="1">
            <a:off x="8998857" y="3984704"/>
            <a:ext cx="3193139" cy="2873297"/>
          </a:xfrm>
          <a:prstGeom prst="rtTriangle">
            <a:avLst/>
          </a:prstGeom>
          <a:solidFill>
            <a:srgbClr val="E1D0C6"/>
          </a:solidFill>
        </p:spPr>
        <p:txBody>
          <a:bodyPr/>
          <a:lstStyle>
            <a:lvl1pPr>
              <a:defRPr>
                <a:solidFill>
                  <a:schemeClr val="tx1">
                    <a:alpha val="0"/>
                  </a:schemeClr>
                </a:solidFill>
              </a:defRPr>
            </a:lvl1pPr>
          </a:lstStyle>
          <a:p>
            <a:pPr lvl="0"/>
            <a:r>
              <a:rPr lang="en-GB"/>
              <a:t> </a:t>
            </a:r>
            <a:endParaRPr lang="en-US"/>
          </a:p>
        </p:txBody>
      </p:sp>
      <p:sp>
        <p:nvSpPr>
          <p:cNvPr id="4" name="Title 3">
            <a:extLst>
              <a:ext uri="{FF2B5EF4-FFF2-40B4-BE49-F238E27FC236}">
                <a16:creationId xmlns:a16="http://schemas.microsoft.com/office/drawing/2014/main" id="{70C10FE4-C64A-C04E-0293-339D90BD73B6}"/>
              </a:ext>
            </a:extLst>
          </p:cNvPr>
          <p:cNvSpPr>
            <a:spLocks noGrp="1"/>
          </p:cNvSpPr>
          <p:nvPr>
            <p:ph type="title"/>
          </p:nvPr>
        </p:nvSpPr>
        <p:spPr>
          <a:xfrm>
            <a:off x="143584" y="181311"/>
            <a:ext cx="11887200" cy="649407"/>
          </a:xfrm>
        </p:spPr>
        <p:txBody>
          <a:bodyPr/>
          <a:lstStyle/>
          <a:p>
            <a:r>
              <a:rPr lang="en-US"/>
              <a:t>Click to edit Master title style</a:t>
            </a:r>
          </a:p>
        </p:txBody>
      </p:sp>
      <p:sp>
        <p:nvSpPr>
          <p:cNvPr id="8" name="Date Placeholder 7">
            <a:extLst>
              <a:ext uri="{FF2B5EF4-FFF2-40B4-BE49-F238E27FC236}">
                <a16:creationId xmlns:a16="http://schemas.microsoft.com/office/drawing/2014/main" id="{ADE2768F-1AA9-5314-4F15-468C949B7B62}"/>
              </a:ext>
            </a:extLst>
          </p:cNvPr>
          <p:cNvSpPr>
            <a:spLocks noGrp="1"/>
          </p:cNvSpPr>
          <p:nvPr>
            <p:ph type="dt" sz="half" idx="16"/>
          </p:nvPr>
        </p:nvSpPr>
        <p:spPr/>
        <p:txBody>
          <a:bodyPr/>
          <a:lstStyle/>
          <a:p>
            <a:fld id="{89240302-EFD1-4B21-921E-72B41FA1FD67}" type="datetime1">
              <a:rPr lang="en-AU" smtClean="0"/>
              <a:t>10/08/2023</a:t>
            </a:fld>
            <a:endParaRPr lang="en-AU"/>
          </a:p>
        </p:txBody>
      </p:sp>
      <p:sp>
        <p:nvSpPr>
          <p:cNvPr id="10" name="Footer Placeholder 9">
            <a:extLst>
              <a:ext uri="{FF2B5EF4-FFF2-40B4-BE49-F238E27FC236}">
                <a16:creationId xmlns:a16="http://schemas.microsoft.com/office/drawing/2014/main" id="{9D29D73A-DE73-A36F-8487-4A280190E23A}"/>
              </a:ext>
            </a:extLst>
          </p:cNvPr>
          <p:cNvSpPr>
            <a:spLocks noGrp="1"/>
          </p:cNvSpPr>
          <p:nvPr>
            <p:ph type="ftr" sz="quarter" idx="17"/>
          </p:nvPr>
        </p:nvSpPr>
        <p:spPr/>
        <p:txBody>
          <a:bodyPr/>
          <a:lstStyle/>
          <a:p>
            <a:endParaRPr lang="en-AU"/>
          </a:p>
        </p:txBody>
      </p:sp>
      <p:sp>
        <p:nvSpPr>
          <p:cNvPr id="11" name="Slide Number Placeholder 10">
            <a:extLst>
              <a:ext uri="{FF2B5EF4-FFF2-40B4-BE49-F238E27FC236}">
                <a16:creationId xmlns:a16="http://schemas.microsoft.com/office/drawing/2014/main" id="{1F6BA91C-828A-3D0D-8817-AA80895D8875}"/>
              </a:ext>
            </a:extLst>
          </p:cNvPr>
          <p:cNvSpPr>
            <a:spLocks noGrp="1"/>
          </p:cNvSpPr>
          <p:nvPr>
            <p:ph type="sldNum" sz="quarter" idx="18"/>
          </p:nvPr>
        </p:nvSpPr>
        <p:spPr/>
        <p:txBody>
          <a:bodyPr/>
          <a:lstStyle/>
          <a:p>
            <a:fld id="{637F1898-EC4E-5143-A11B-97469EC78C6E}" type="slidenum">
              <a:rPr lang="en-AU" smtClean="0"/>
              <a:pPr/>
              <a:t>‹#›</a:t>
            </a:fld>
            <a:endParaRPr lang="en-AU"/>
          </a:p>
        </p:txBody>
      </p:sp>
    </p:spTree>
    <p:extLst>
      <p:ext uri="{BB962C8B-B14F-4D97-AF65-F5344CB8AC3E}">
        <p14:creationId xmlns:p14="http://schemas.microsoft.com/office/powerpoint/2010/main" val="2928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ckn of Countr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8893C-1475-1D4C-8337-2FA1AAA00B22}"/>
              </a:ext>
            </a:extLst>
          </p:cNvPr>
          <p:cNvPicPr>
            <a:picLocks noChangeAspect="1"/>
          </p:cNvPicPr>
          <p:nvPr userDrawn="1"/>
        </p:nvPicPr>
        <p:blipFill rotWithShape="1">
          <a:blip r:embed="rId2"/>
          <a:srcRect l="8308" t="214" r="1"/>
          <a:stretch/>
        </p:blipFill>
        <p:spPr>
          <a:xfrm>
            <a:off x="1013183" y="0"/>
            <a:ext cx="11178819" cy="6858000"/>
          </a:xfrm>
          <a:prstGeom prst="snip1Rect">
            <a:avLst>
              <a:gd name="adj" fmla="val 0"/>
            </a:avLst>
          </a:prstGeom>
        </p:spPr>
      </p:pic>
      <p:sp>
        <p:nvSpPr>
          <p:cNvPr id="17" name="Rectangle 8">
            <a:extLst>
              <a:ext uri="{FF2B5EF4-FFF2-40B4-BE49-F238E27FC236}">
                <a16:creationId xmlns:a16="http://schemas.microsoft.com/office/drawing/2014/main" id="{29FA2925-9AD4-4043-AB5E-D22B6A26A69D}"/>
              </a:ext>
            </a:extLst>
          </p:cNvPr>
          <p:cNvSpPr/>
          <p:nvPr userDrawn="1"/>
        </p:nvSpPr>
        <p:spPr>
          <a:xfrm>
            <a:off x="-5" y="12570"/>
            <a:ext cx="7305324" cy="6845431"/>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13" name="Right Triangle 12">
            <a:extLst>
              <a:ext uri="{FF2B5EF4-FFF2-40B4-BE49-F238E27FC236}">
                <a16:creationId xmlns:a16="http://schemas.microsoft.com/office/drawing/2014/main" id="{77DDD16F-73AB-DD4B-9A7E-9E863CE458AC}"/>
              </a:ext>
            </a:extLst>
          </p:cNvPr>
          <p:cNvSpPr/>
          <p:nvPr userDrawn="1"/>
        </p:nvSpPr>
        <p:spPr>
          <a:xfrm flipV="1">
            <a:off x="-5" y="1"/>
            <a:ext cx="3085328" cy="2867975"/>
          </a:xfrm>
          <a:prstGeom prst="rtTriangle">
            <a:avLst/>
          </a:prstGeom>
          <a:solidFill>
            <a:srgbClr val="E1D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14" name="Rectangle 13">
            <a:extLst>
              <a:ext uri="{FF2B5EF4-FFF2-40B4-BE49-F238E27FC236}">
                <a16:creationId xmlns:a16="http://schemas.microsoft.com/office/drawing/2014/main" id="{3B0EE964-1F11-0E44-9764-5D81319D26FF}"/>
              </a:ext>
            </a:extLst>
          </p:cNvPr>
          <p:cNvSpPr/>
          <p:nvPr userDrawn="1"/>
        </p:nvSpPr>
        <p:spPr>
          <a:xfrm>
            <a:off x="547604" y="3661115"/>
            <a:ext cx="4010451" cy="2510111"/>
          </a:xfrm>
          <a:prstGeom prst="rect">
            <a:avLst/>
          </a:prstGeom>
        </p:spPr>
        <p:txBody>
          <a:bodyPr wrap="square">
            <a:spAutoFit/>
          </a:bodyPr>
          <a:lstStyle/>
          <a:p>
            <a:pPr marL="0" indent="0">
              <a:spcBef>
                <a:spcPts val="800"/>
              </a:spcBef>
              <a:buNone/>
            </a:pPr>
            <a:r>
              <a:rPr lang="en-AU" sz="1307">
                <a:latin typeface="Montserrat" pitchFamily="2" charset="77"/>
              </a:rPr>
              <a:t>We acknowledge the </a:t>
            </a:r>
            <a:r>
              <a:rPr lang="en-AU" sz="1307" err="1">
                <a:latin typeface="Montserrat" pitchFamily="2" charset="77"/>
              </a:rPr>
              <a:t>palawa</a:t>
            </a:r>
            <a:r>
              <a:rPr lang="en-AU" sz="1307">
                <a:latin typeface="Montserrat" pitchFamily="2" charset="77"/>
              </a:rPr>
              <a:t>/</a:t>
            </a:r>
            <a:r>
              <a:rPr lang="en-AU" sz="1307" err="1">
                <a:latin typeface="Montserrat" pitchFamily="2" charset="77"/>
              </a:rPr>
              <a:t>pakana</a:t>
            </a:r>
            <a:r>
              <a:rPr lang="en-AU" sz="1307">
                <a:latin typeface="Montserrat" pitchFamily="2" charset="77"/>
              </a:rPr>
              <a:t> </a:t>
            </a:r>
            <a:br>
              <a:rPr lang="en-AU" sz="1307">
                <a:latin typeface="Montserrat" pitchFamily="2" charset="77"/>
              </a:rPr>
            </a:br>
            <a:r>
              <a:rPr lang="en-AU" sz="1307">
                <a:latin typeface="Montserrat" pitchFamily="2" charset="77"/>
              </a:rPr>
              <a:t>of </a:t>
            </a:r>
            <a:r>
              <a:rPr lang="en-AU" sz="1307" err="1">
                <a:latin typeface="Montserrat" pitchFamily="2" charset="77"/>
              </a:rPr>
              <a:t>lutruwita</a:t>
            </a:r>
            <a:r>
              <a:rPr lang="en-AU" sz="1307">
                <a:latin typeface="Montserrat" pitchFamily="2" charset="77"/>
              </a:rPr>
              <a:t>, the traditional owners of </a:t>
            </a:r>
            <a:br>
              <a:rPr lang="en-AU" sz="1307">
                <a:latin typeface="Montserrat" pitchFamily="2" charset="77"/>
              </a:rPr>
            </a:br>
            <a:r>
              <a:rPr lang="en-AU" sz="1307">
                <a:latin typeface="Montserrat" pitchFamily="2" charset="77"/>
              </a:rPr>
              <a:t>the land upon which we live and work. </a:t>
            </a:r>
            <a:endParaRPr lang="en-US" sz="1307">
              <a:latin typeface="Montserrat" pitchFamily="2" charset="77"/>
            </a:endParaRPr>
          </a:p>
          <a:p>
            <a:pPr marL="0" indent="0">
              <a:spcBef>
                <a:spcPts val="800"/>
              </a:spcBef>
              <a:buNone/>
            </a:pPr>
            <a:r>
              <a:rPr lang="en-AU" sz="1307">
                <a:latin typeface="Montserrat" pitchFamily="2" charset="77"/>
              </a:rPr>
              <a:t>We pay respects to Elders past and present </a:t>
            </a:r>
            <a:br>
              <a:rPr lang="en-AU" sz="1307">
                <a:latin typeface="Montserrat" pitchFamily="2" charset="77"/>
              </a:rPr>
            </a:br>
            <a:r>
              <a:rPr lang="en-AU" sz="1307">
                <a:latin typeface="Montserrat" pitchFamily="2" charset="77"/>
              </a:rPr>
              <a:t>as the knowledge holders and sharers. We honour their strong culture and knowledges as vital to the self-determination, wellbeing and resilience of their communities. </a:t>
            </a:r>
          </a:p>
          <a:p>
            <a:pPr marL="0" indent="0">
              <a:spcBef>
                <a:spcPts val="800"/>
              </a:spcBef>
              <a:buNone/>
            </a:pPr>
            <a:r>
              <a:rPr lang="en-AU" sz="1307">
                <a:latin typeface="Montserrat" pitchFamily="2" charset="77"/>
              </a:rPr>
              <a:t>We stand for a future that profoundly respects and acknowledges Aboriginal perspectives, culture, language and history.</a:t>
            </a:r>
          </a:p>
        </p:txBody>
      </p:sp>
      <p:sp>
        <p:nvSpPr>
          <p:cNvPr id="15" name="Rectangle 14">
            <a:extLst>
              <a:ext uri="{FF2B5EF4-FFF2-40B4-BE49-F238E27FC236}">
                <a16:creationId xmlns:a16="http://schemas.microsoft.com/office/drawing/2014/main" id="{780D5CE8-033D-A444-A2E6-815D34057332}"/>
              </a:ext>
            </a:extLst>
          </p:cNvPr>
          <p:cNvSpPr/>
          <p:nvPr userDrawn="1"/>
        </p:nvSpPr>
        <p:spPr>
          <a:xfrm>
            <a:off x="547554" y="2960824"/>
            <a:ext cx="2779363" cy="666977"/>
          </a:xfrm>
          <a:prstGeom prst="rect">
            <a:avLst/>
          </a:prstGeom>
        </p:spPr>
        <p:txBody>
          <a:bodyPr wrap="square">
            <a:spAutoFit/>
          </a:bodyPr>
          <a:lstStyle/>
          <a:p>
            <a:pPr marL="0" indent="0">
              <a:spcBef>
                <a:spcPts val="800"/>
              </a:spcBef>
              <a:buNone/>
            </a:pPr>
            <a:r>
              <a:rPr lang="en-AU" sz="1867" b="1">
                <a:latin typeface="Montserrat" pitchFamily="2" charset="77"/>
              </a:rPr>
              <a:t>Acknowledgement </a:t>
            </a:r>
            <a:br>
              <a:rPr lang="en-AU" sz="1867" b="1">
                <a:latin typeface="Montserrat" pitchFamily="2" charset="77"/>
              </a:rPr>
            </a:br>
            <a:r>
              <a:rPr lang="en-AU" sz="1867" b="1">
                <a:latin typeface="Montserrat" pitchFamily="2" charset="77"/>
              </a:rPr>
              <a:t>of Country</a:t>
            </a:r>
          </a:p>
        </p:txBody>
      </p:sp>
    </p:spTree>
    <p:extLst>
      <p:ext uri="{BB962C8B-B14F-4D97-AF65-F5344CB8AC3E}">
        <p14:creationId xmlns:p14="http://schemas.microsoft.com/office/powerpoint/2010/main" val="3972080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963A-D884-3A6A-FE3F-F71445F73FB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8FF04DE-9362-FD6E-E898-10CD17366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2E84DB6-F608-B8CB-A50A-245D327A6801}"/>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5" name="Footer Placeholder 4">
            <a:extLst>
              <a:ext uri="{FF2B5EF4-FFF2-40B4-BE49-F238E27FC236}">
                <a16:creationId xmlns:a16="http://schemas.microsoft.com/office/drawing/2014/main" id="{A9F5912E-5572-607F-9175-558035827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15BA8-1705-20D1-596B-E7774E09C74E}"/>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938498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1125-2A4D-25C1-CE1F-8913D08EA0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57C508-798F-F711-DC36-8C10F3AB128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5DFA08-4D3B-B5EF-961E-9D6BB9D1FB4A}"/>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5" name="Footer Placeholder 4">
            <a:extLst>
              <a:ext uri="{FF2B5EF4-FFF2-40B4-BE49-F238E27FC236}">
                <a16:creationId xmlns:a16="http://schemas.microsoft.com/office/drawing/2014/main" id="{2AFC7DEC-6237-0DD7-2A42-AB3B7AA1E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B9D28-A1D0-EE40-F38D-8E32424BDB48}"/>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3086570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60AA-C2A6-E1BC-38C0-8D3751D4B1A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E2B01EA-46BE-E775-E132-47503FA38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1673A1-0559-0DF6-772B-7DE1832861D7}"/>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5" name="Footer Placeholder 4">
            <a:extLst>
              <a:ext uri="{FF2B5EF4-FFF2-40B4-BE49-F238E27FC236}">
                <a16:creationId xmlns:a16="http://schemas.microsoft.com/office/drawing/2014/main" id="{93404649-50C0-6F96-80F4-E21054EA3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1F0C1-A949-BE3B-6AFF-FA9059B15E83}"/>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4254212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C231-3146-9CE5-66B9-9AFC905F27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C5F9F46-3CE6-5327-8859-FD48DC5DB7C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C79975-7201-AA93-D1E3-9D45BF2334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6BED4CA-8FC6-ABD2-FC67-6DADA4C4CEC3}"/>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6" name="Footer Placeholder 5">
            <a:extLst>
              <a:ext uri="{FF2B5EF4-FFF2-40B4-BE49-F238E27FC236}">
                <a16:creationId xmlns:a16="http://schemas.microsoft.com/office/drawing/2014/main" id="{4E53ECE0-C3CF-297A-9C61-29335838B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57AFB-C669-DD67-F5D5-973C7D92E36A}"/>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1143928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2713-47D2-9CDD-D7F2-75F77160E94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F77E4E-DC5E-7AC9-CCE4-CB8BED24A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46AB03-68DA-0A0D-A83F-78F34D9D694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9C3E384-C45B-DCC8-2E15-FC93B79D1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347AE01-D163-7B4E-13B7-72CC640108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FAA3421-C8C7-2474-96ED-109FF2AF135E}"/>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8" name="Footer Placeholder 7">
            <a:extLst>
              <a:ext uri="{FF2B5EF4-FFF2-40B4-BE49-F238E27FC236}">
                <a16:creationId xmlns:a16="http://schemas.microsoft.com/office/drawing/2014/main" id="{060D59D9-D518-64F3-1E6C-1118A3E1AE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D4703B-ED2B-8BE0-C494-55DFD382A2EB}"/>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3607069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2536-BCB2-5CBD-E3F5-4E2DB927CB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1741CB-4B5A-2BB6-066A-1FCD58A34610}"/>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4" name="Footer Placeholder 3">
            <a:extLst>
              <a:ext uri="{FF2B5EF4-FFF2-40B4-BE49-F238E27FC236}">
                <a16:creationId xmlns:a16="http://schemas.microsoft.com/office/drawing/2014/main" id="{60B8CE8F-C013-4BE0-F54F-EB8730F61D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6BA7C3-281E-DDCD-2C41-423C4E54B33E}"/>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393178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A9EEB7-1CE0-4613-BE2E-B75BF2CC00F8}" type="datetime1">
              <a:rPr lang="en-AU"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47225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25D2E-024B-7D6A-0416-C0F7336C76E5}"/>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3" name="Footer Placeholder 2">
            <a:extLst>
              <a:ext uri="{FF2B5EF4-FFF2-40B4-BE49-F238E27FC236}">
                <a16:creationId xmlns:a16="http://schemas.microsoft.com/office/drawing/2014/main" id="{B169AF75-AF2B-F7A5-9E2C-2D9855087A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30A77D-BF9C-CFFF-AE69-B13D413157A8}"/>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1252851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8BB5-4EE9-5CD7-9C56-D81AB04B5B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0F3286A-67DE-D4A1-1BFF-696C42E75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DF3167-2DD1-C488-6E16-921E08425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86F7D0-63F1-0854-5898-B93733CB9AE9}"/>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6" name="Footer Placeholder 5">
            <a:extLst>
              <a:ext uri="{FF2B5EF4-FFF2-40B4-BE49-F238E27FC236}">
                <a16:creationId xmlns:a16="http://schemas.microsoft.com/office/drawing/2014/main" id="{581BA69E-2A47-9587-614E-B67E6BC73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EFC53-A757-BAEB-8F74-EE6AB524A151}"/>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51683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A0623-CAC3-69F9-22AE-A81D97FF42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C0D1F0-DEED-8A0C-FE6F-35472B3C9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7736D-C583-6642-B21C-6EF34D41C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DAB53D-1C62-768E-2EEF-37C5735B7092}"/>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6" name="Footer Placeholder 5">
            <a:extLst>
              <a:ext uri="{FF2B5EF4-FFF2-40B4-BE49-F238E27FC236}">
                <a16:creationId xmlns:a16="http://schemas.microsoft.com/office/drawing/2014/main" id="{8772F6A0-259D-7A26-064D-CA88A67B8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EC568-7BF3-85AC-8D74-10032E2B444C}"/>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3703343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44FB-85F7-873F-5897-8EA3C85D2C5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FB9C58-250E-4061-997A-69BAE0B8B1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5D45A4-A969-7878-1E8C-E4EE1025F6D8}"/>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5" name="Footer Placeholder 4">
            <a:extLst>
              <a:ext uri="{FF2B5EF4-FFF2-40B4-BE49-F238E27FC236}">
                <a16:creationId xmlns:a16="http://schemas.microsoft.com/office/drawing/2014/main" id="{63DB1B5F-F245-44E9-E3B6-9A10934AD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4ADE0-516D-7F99-DCB1-9346D02AB6D9}"/>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19146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0F68F2-68F7-A5B9-5F9D-CDF61E3825C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AFD7D6E-2580-09E5-A83E-51321CEDBCD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3EE703-EDD8-A7AF-4D0B-5E69210DC3AA}"/>
              </a:ext>
            </a:extLst>
          </p:cNvPr>
          <p:cNvSpPr>
            <a:spLocks noGrp="1"/>
          </p:cNvSpPr>
          <p:nvPr>
            <p:ph type="dt" sz="half" idx="10"/>
          </p:nvPr>
        </p:nvSpPr>
        <p:spPr/>
        <p:txBody>
          <a:bodyPr/>
          <a:lstStyle/>
          <a:p>
            <a:fld id="{F29EA370-886B-7442-B80E-B81CAE9D78F3}" type="datetimeFigureOut">
              <a:rPr lang="en-US" smtClean="0"/>
              <a:t>8/10/2023</a:t>
            </a:fld>
            <a:endParaRPr lang="en-US"/>
          </a:p>
        </p:txBody>
      </p:sp>
      <p:sp>
        <p:nvSpPr>
          <p:cNvPr id="5" name="Footer Placeholder 4">
            <a:extLst>
              <a:ext uri="{FF2B5EF4-FFF2-40B4-BE49-F238E27FC236}">
                <a16:creationId xmlns:a16="http://schemas.microsoft.com/office/drawing/2014/main" id="{F7E6780F-1C32-F9E5-95BF-0569BEFFF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9AC32-58F7-9B8B-8512-92721E543710}"/>
              </a:ext>
            </a:extLst>
          </p:cNvPr>
          <p:cNvSpPr>
            <a:spLocks noGrp="1"/>
          </p:cNvSpPr>
          <p:nvPr>
            <p:ph type="sldNum" sz="quarter" idx="12"/>
          </p:nvPr>
        </p:nvSpPr>
        <p:spPr/>
        <p:txBody>
          <a:bodyPr/>
          <a:lstStyle/>
          <a:p>
            <a:fld id="{17672E8F-0E63-0243-8422-18B76AA0B004}" type="slidenum">
              <a:rPr lang="en-US" smtClean="0"/>
              <a:t>‹#›</a:t>
            </a:fld>
            <a:endParaRPr lang="en-US"/>
          </a:p>
        </p:txBody>
      </p:sp>
    </p:spTree>
    <p:extLst>
      <p:ext uri="{BB962C8B-B14F-4D97-AF65-F5344CB8AC3E}">
        <p14:creationId xmlns:p14="http://schemas.microsoft.com/office/powerpoint/2010/main" val="3405686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75937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94098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2924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4017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9759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50F91B-2FE8-4288-AD39-7960D01C4395}" type="datetime1">
              <a:rPr lang="en-AU" smtClean="0"/>
              <a:t>10/08/2023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5737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06321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2941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1592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65374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2114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7498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icture">
    <p:spTree>
      <p:nvGrpSpPr>
        <p:cNvPr id="1" name=""/>
        <p:cNvGrpSpPr/>
        <p:nvPr/>
      </p:nvGrpSpPr>
      <p:grpSpPr>
        <a:xfrm>
          <a:off x="0" y="0"/>
          <a:ext cx="0" cy="0"/>
          <a:chOff x="0" y="0"/>
          <a:chExt cx="0" cy="0"/>
        </a:xfrm>
      </p:grpSpPr>
      <p:sp>
        <p:nvSpPr>
          <p:cNvPr id="23" name="Picture Placeholder 17">
            <a:extLst>
              <a:ext uri="{FF2B5EF4-FFF2-40B4-BE49-F238E27FC236}">
                <a16:creationId xmlns:a16="http://schemas.microsoft.com/office/drawing/2014/main" id="{20B811E2-3E36-6745-A42E-829FA3879ABB}"/>
              </a:ext>
            </a:extLst>
          </p:cNvPr>
          <p:cNvSpPr>
            <a:spLocks noGrp="1"/>
          </p:cNvSpPr>
          <p:nvPr>
            <p:ph type="pic" sz="quarter" idx="10" hasCustomPrompt="1"/>
          </p:nvPr>
        </p:nvSpPr>
        <p:spPr>
          <a:xfrm>
            <a:off x="4029080" y="1"/>
            <a:ext cx="8162921" cy="6861964"/>
          </a:xfrm>
          <a:custGeom>
            <a:avLst/>
            <a:gdLst>
              <a:gd name="connsiteX0" fmla="*/ 0 w 4572000"/>
              <a:gd name="connsiteY0" fmla="*/ 5143500 h 5143500"/>
              <a:gd name="connsiteX1" fmla="*/ 1143000 w 4572000"/>
              <a:gd name="connsiteY1" fmla="*/ 0 h 5143500"/>
              <a:gd name="connsiteX2" fmla="*/ 3429000 w 4572000"/>
              <a:gd name="connsiteY2" fmla="*/ 0 h 5143500"/>
              <a:gd name="connsiteX3" fmla="*/ 4572000 w 4572000"/>
              <a:gd name="connsiteY3" fmla="*/ 5143500 h 5143500"/>
              <a:gd name="connsiteX4" fmla="*/ 0 w 4572000"/>
              <a:gd name="connsiteY4" fmla="*/ 5143500 h 5143500"/>
              <a:gd name="connsiteX0" fmla="*/ 0 w 4572000"/>
              <a:gd name="connsiteY0" fmla="*/ 5143500 h 5143500"/>
              <a:gd name="connsiteX1" fmla="*/ 1143000 w 4572000"/>
              <a:gd name="connsiteY1" fmla="*/ 0 h 5143500"/>
              <a:gd name="connsiteX2" fmla="*/ 4569643 w 4572000"/>
              <a:gd name="connsiteY2" fmla="*/ 0 h 5143500"/>
              <a:gd name="connsiteX3" fmla="*/ 4572000 w 4572000"/>
              <a:gd name="connsiteY3" fmla="*/ 5143500 h 5143500"/>
              <a:gd name="connsiteX4" fmla="*/ 0 w 4572000"/>
              <a:gd name="connsiteY4" fmla="*/ 5143500 h 5143500"/>
              <a:gd name="connsiteX0" fmla="*/ 930896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930896 w 5502896"/>
              <a:gd name="connsiteY4" fmla="*/ 5143500 h 5143500"/>
              <a:gd name="connsiteX0" fmla="*/ 1703894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1703894 w 5502896"/>
              <a:gd name="connsiteY4" fmla="*/ 5143500 h 5143500"/>
              <a:gd name="connsiteX0" fmla="*/ 2354344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2354344 w 5502896"/>
              <a:gd name="connsiteY4" fmla="*/ 5143500 h 5143500"/>
              <a:gd name="connsiteX0" fmla="*/ 3560975 w 5502896"/>
              <a:gd name="connsiteY0" fmla="*/ 5143500 h 5143500"/>
              <a:gd name="connsiteX1" fmla="*/ 0 w 5502896"/>
              <a:gd name="connsiteY1" fmla="*/ 0 h 5143500"/>
              <a:gd name="connsiteX2" fmla="*/ 5500539 w 5502896"/>
              <a:gd name="connsiteY2" fmla="*/ 0 h 5143500"/>
              <a:gd name="connsiteX3" fmla="*/ 5502896 w 5502896"/>
              <a:gd name="connsiteY3" fmla="*/ 5143500 h 5143500"/>
              <a:gd name="connsiteX4" fmla="*/ 3560975 w 5502896"/>
              <a:gd name="connsiteY4" fmla="*/ 5143500 h 5143500"/>
              <a:gd name="connsiteX0" fmla="*/ 4060437 w 6002358"/>
              <a:gd name="connsiteY0" fmla="*/ 5143500 h 5143500"/>
              <a:gd name="connsiteX1" fmla="*/ 0 w 6002358"/>
              <a:gd name="connsiteY1" fmla="*/ 0 h 5143500"/>
              <a:gd name="connsiteX2" fmla="*/ 6000001 w 6002358"/>
              <a:gd name="connsiteY2" fmla="*/ 0 h 5143500"/>
              <a:gd name="connsiteX3" fmla="*/ 6002358 w 6002358"/>
              <a:gd name="connsiteY3" fmla="*/ 5143500 h 5143500"/>
              <a:gd name="connsiteX4" fmla="*/ 4060437 w 6002358"/>
              <a:gd name="connsiteY4" fmla="*/ 5143500 h 5143500"/>
              <a:gd name="connsiteX0" fmla="*/ 3122984 w 6002358"/>
              <a:gd name="connsiteY0" fmla="*/ 5151184 h 5151184"/>
              <a:gd name="connsiteX1" fmla="*/ 0 w 6002358"/>
              <a:gd name="connsiteY1" fmla="*/ 0 h 5151184"/>
              <a:gd name="connsiteX2" fmla="*/ 6000001 w 6002358"/>
              <a:gd name="connsiteY2" fmla="*/ 0 h 5151184"/>
              <a:gd name="connsiteX3" fmla="*/ 6002358 w 6002358"/>
              <a:gd name="connsiteY3" fmla="*/ 5143500 h 5151184"/>
              <a:gd name="connsiteX4" fmla="*/ 3122984 w 6002358"/>
              <a:gd name="connsiteY4" fmla="*/ 5151184 h 5151184"/>
              <a:gd name="connsiteX0" fmla="*/ 3361189 w 6002358"/>
              <a:gd name="connsiteY0" fmla="*/ 5151184 h 5151184"/>
              <a:gd name="connsiteX1" fmla="*/ 0 w 6002358"/>
              <a:gd name="connsiteY1" fmla="*/ 0 h 5151184"/>
              <a:gd name="connsiteX2" fmla="*/ 6000001 w 6002358"/>
              <a:gd name="connsiteY2" fmla="*/ 0 h 5151184"/>
              <a:gd name="connsiteX3" fmla="*/ 6002358 w 6002358"/>
              <a:gd name="connsiteY3" fmla="*/ 5143500 h 5151184"/>
              <a:gd name="connsiteX4" fmla="*/ 3361189 w 6002358"/>
              <a:gd name="connsiteY4" fmla="*/ 5151184 h 5151184"/>
              <a:gd name="connsiteX0" fmla="*/ 3822231 w 6463400"/>
              <a:gd name="connsiteY0" fmla="*/ 5151184 h 5151184"/>
              <a:gd name="connsiteX1" fmla="*/ 0 w 6463400"/>
              <a:gd name="connsiteY1" fmla="*/ 0 h 5151184"/>
              <a:gd name="connsiteX2" fmla="*/ 6461043 w 6463400"/>
              <a:gd name="connsiteY2" fmla="*/ 0 h 5151184"/>
              <a:gd name="connsiteX3" fmla="*/ 6463400 w 6463400"/>
              <a:gd name="connsiteY3" fmla="*/ 5143500 h 5151184"/>
              <a:gd name="connsiteX4" fmla="*/ 3822231 w 6463400"/>
              <a:gd name="connsiteY4" fmla="*/ 5151184 h 5151184"/>
              <a:gd name="connsiteX0" fmla="*/ 4452322 w 6463400"/>
              <a:gd name="connsiteY0" fmla="*/ 5143500 h 5143500"/>
              <a:gd name="connsiteX1" fmla="*/ 0 w 6463400"/>
              <a:gd name="connsiteY1" fmla="*/ 0 h 5143500"/>
              <a:gd name="connsiteX2" fmla="*/ 6461043 w 6463400"/>
              <a:gd name="connsiteY2" fmla="*/ 0 h 5143500"/>
              <a:gd name="connsiteX3" fmla="*/ 6463400 w 6463400"/>
              <a:gd name="connsiteY3" fmla="*/ 5143500 h 5143500"/>
              <a:gd name="connsiteX4" fmla="*/ 4452322 w 6463400"/>
              <a:gd name="connsiteY4" fmla="*/ 5143500 h 5143500"/>
              <a:gd name="connsiteX0" fmla="*/ 3776127 w 5787205"/>
              <a:gd name="connsiteY0" fmla="*/ 5143500 h 5143500"/>
              <a:gd name="connsiteX1" fmla="*/ 0 w 5787205"/>
              <a:gd name="connsiteY1" fmla="*/ 0 h 5143500"/>
              <a:gd name="connsiteX2" fmla="*/ 5784848 w 5787205"/>
              <a:gd name="connsiteY2" fmla="*/ 0 h 5143500"/>
              <a:gd name="connsiteX3" fmla="*/ 5787205 w 5787205"/>
              <a:gd name="connsiteY3" fmla="*/ 5143500 h 5143500"/>
              <a:gd name="connsiteX4" fmla="*/ 3776127 w 5787205"/>
              <a:gd name="connsiteY4" fmla="*/ 5143500 h 5143500"/>
              <a:gd name="connsiteX0" fmla="*/ 4698211 w 5787205"/>
              <a:gd name="connsiteY0" fmla="*/ 5128132 h 5143500"/>
              <a:gd name="connsiteX1" fmla="*/ 0 w 5787205"/>
              <a:gd name="connsiteY1" fmla="*/ 0 h 5143500"/>
              <a:gd name="connsiteX2" fmla="*/ 5784848 w 5787205"/>
              <a:gd name="connsiteY2" fmla="*/ 0 h 5143500"/>
              <a:gd name="connsiteX3" fmla="*/ 5787205 w 5787205"/>
              <a:gd name="connsiteY3" fmla="*/ 5143500 h 5143500"/>
              <a:gd name="connsiteX4" fmla="*/ 4698211 w 5787205"/>
              <a:gd name="connsiteY4" fmla="*/ 5128132 h 5143500"/>
              <a:gd name="connsiteX0" fmla="*/ 5305250 w 6394244"/>
              <a:gd name="connsiteY0" fmla="*/ 5128132 h 5143500"/>
              <a:gd name="connsiteX1" fmla="*/ 0 w 6394244"/>
              <a:gd name="connsiteY1" fmla="*/ 7684 h 5143500"/>
              <a:gd name="connsiteX2" fmla="*/ 6391887 w 6394244"/>
              <a:gd name="connsiteY2" fmla="*/ 0 h 5143500"/>
              <a:gd name="connsiteX3" fmla="*/ 6394244 w 6394244"/>
              <a:gd name="connsiteY3" fmla="*/ 5143500 h 5143500"/>
              <a:gd name="connsiteX4" fmla="*/ 5305250 w 6394244"/>
              <a:gd name="connsiteY4" fmla="*/ 5128132 h 5143500"/>
              <a:gd name="connsiteX0" fmla="*/ 4767368 w 6394244"/>
              <a:gd name="connsiteY0" fmla="*/ 5189605 h 5189605"/>
              <a:gd name="connsiteX1" fmla="*/ 0 w 6394244"/>
              <a:gd name="connsiteY1" fmla="*/ 7684 h 5189605"/>
              <a:gd name="connsiteX2" fmla="*/ 6391887 w 6394244"/>
              <a:gd name="connsiteY2" fmla="*/ 0 h 5189605"/>
              <a:gd name="connsiteX3" fmla="*/ 6394244 w 6394244"/>
              <a:gd name="connsiteY3" fmla="*/ 5143500 h 5189605"/>
              <a:gd name="connsiteX4" fmla="*/ 4767368 w 6394244"/>
              <a:gd name="connsiteY4" fmla="*/ 5189605 h 5189605"/>
              <a:gd name="connsiteX0" fmla="*/ 4758742 w 6394244"/>
              <a:gd name="connsiteY0" fmla="*/ 5146473 h 5146473"/>
              <a:gd name="connsiteX1" fmla="*/ 0 w 6394244"/>
              <a:gd name="connsiteY1" fmla="*/ 7684 h 5146473"/>
              <a:gd name="connsiteX2" fmla="*/ 6391887 w 6394244"/>
              <a:gd name="connsiteY2" fmla="*/ 0 h 5146473"/>
              <a:gd name="connsiteX3" fmla="*/ 6394244 w 6394244"/>
              <a:gd name="connsiteY3" fmla="*/ 5143500 h 5146473"/>
              <a:gd name="connsiteX4" fmla="*/ 4758742 w 6394244"/>
              <a:gd name="connsiteY4" fmla="*/ 5146473 h 5146473"/>
              <a:gd name="connsiteX0" fmla="*/ 4763431 w 6394244"/>
              <a:gd name="connsiteY0" fmla="*/ 5146473 h 5146473"/>
              <a:gd name="connsiteX1" fmla="*/ 0 w 6394244"/>
              <a:gd name="connsiteY1" fmla="*/ 7684 h 5146473"/>
              <a:gd name="connsiteX2" fmla="*/ 6391887 w 6394244"/>
              <a:gd name="connsiteY2" fmla="*/ 0 h 5146473"/>
              <a:gd name="connsiteX3" fmla="*/ 6394244 w 6394244"/>
              <a:gd name="connsiteY3" fmla="*/ 5143500 h 5146473"/>
              <a:gd name="connsiteX4" fmla="*/ 4763431 w 6394244"/>
              <a:gd name="connsiteY4" fmla="*/ 5146473 h 5146473"/>
              <a:gd name="connsiteX0" fmla="*/ 4763431 w 6394244"/>
              <a:gd name="connsiteY0" fmla="*/ 5138789 h 5138789"/>
              <a:gd name="connsiteX1" fmla="*/ 0 w 6394244"/>
              <a:gd name="connsiteY1" fmla="*/ 0 h 5138789"/>
              <a:gd name="connsiteX2" fmla="*/ 5772211 w 6394244"/>
              <a:gd name="connsiteY2" fmla="*/ 30101 h 5138789"/>
              <a:gd name="connsiteX3" fmla="*/ 6394244 w 6394244"/>
              <a:gd name="connsiteY3" fmla="*/ 5135816 h 5138789"/>
              <a:gd name="connsiteX4" fmla="*/ 4763431 w 6394244"/>
              <a:gd name="connsiteY4" fmla="*/ 5138789 h 5138789"/>
              <a:gd name="connsiteX0" fmla="*/ 4763431 w 6394244"/>
              <a:gd name="connsiteY0" fmla="*/ 5146473 h 5146473"/>
              <a:gd name="connsiteX1" fmla="*/ 0 w 6394244"/>
              <a:gd name="connsiteY1" fmla="*/ 7684 h 5146473"/>
              <a:gd name="connsiteX2" fmla="*/ 6119834 w 6394244"/>
              <a:gd name="connsiteY2" fmla="*/ 0 h 5146473"/>
              <a:gd name="connsiteX3" fmla="*/ 6394244 w 6394244"/>
              <a:gd name="connsiteY3" fmla="*/ 5143500 h 5146473"/>
              <a:gd name="connsiteX4" fmla="*/ 4763431 w 6394244"/>
              <a:gd name="connsiteY4" fmla="*/ 5146473 h 5146473"/>
              <a:gd name="connsiteX0" fmla="*/ 4763431 w 6122191"/>
              <a:gd name="connsiteY0" fmla="*/ 5146473 h 5146473"/>
              <a:gd name="connsiteX1" fmla="*/ 0 w 6122191"/>
              <a:gd name="connsiteY1" fmla="*/ 7684 h 5146473"/>
              <a:gd name="connsiteX2" fmla="*/ 6119834 w 6122191"/>
              <a:gd name="connsiteY2" fmla="*/ 0 h 5146473"/>
              <a:gd name="connsiteX3" fmla="*/ 6122191 w 6122191"/>
              <a:gd name="connsiteY3" fmla="*/ 5135943 h 5146473"/>
              <a:gd name="connsiteX4" fmla="*/ 4763431 w 6122191"/>
              <a:gd name="connsiteY4" fmla="*/ 5146473 h 5146473"/>
              <a:gd name="connsiteX0" fmla="*/ 4763431 w 6837089"/>
              <a:gd name="connsiteY0" fmla="*/ 5146473 h 5146473"/>
              <a:gd name="connsiteX1" fmla="*/ 0 w 6837089"/>
              <a:gd name="connsiteY1" fmla="*/ 7684 h 5146473"/>
              <a:gd name="connsiteX2" fmla="*/ 6119834 w 6837089"/>
              <a:gd name="connsiteY2" fmla="*/ 0 h 5146473"/>
              <a:gd name="connsiteX3" fmla="*/ 6122191 w 6837089"/>
              <a:gd name="connsiteY3" fmla="*/ 5135943 h 5146473"/>
              <a:gd name="connsiteX4" fmla="*/ 4763431 w 6837089"/>
              <a:gd name="connsiteY4" fmla="*/ 5146473 h 5146473"/>
              <a:gd name="connsiteX0" fmla="*/ 4763431 w 6573678"/>
              <a:gd name="connsiteY0" fmla="*/ 5146473 h 5146473"/>
              <a:gd name="connsiteX1" fmla="*/ 0 w 6573678"/>
              <a:gd name="connsiteY1" fmla="*/ 7684 h 5146473"/>
              <a:gd name="connsiteX2" fmla="*/ 6119834 w 6573678"/>
              <a:gd name="connsiteY2" fmla="*/ 0 h 5146473"/>
              <a:gd name="connsiteX3" fmla="*/ 6122191 w 6573678"/>
              <a:gd name="connsiteY3" fmla="*/ 5135943 h 5146473"/>
              <a:gd name="connsiteX4" fmla="*/ 4763431 w 6573678"/>
              <a:gd name="connsiteY4" fmla="*/ 5146473 h 5146473"/>
              <a:gd name="connsiteX0" fmla="*/ 4763431 w 6122191"/>
              <a:gd name="connsiteY0" fmla="*/ 5146473 h 5146473"/>
              <a:gd name="connsiteX1" fmla="*/ 0 w 6122191"/>
              <a:gd name="connsiteY1" fmla="*/ 7684 h 5146473"/>
              <a:gd name="connsiteX2" fmla="*/ 6119834 w 6122191"/>
              <a:gd name="connsiteY2" fmla="*/ 0 h 5146473"/>
              <a:gd name="connsiteX3" fmla="*/ 6122191 w 6122191"/>
              <a:gd name="connsiteY3" fmla="*/ 5135943 h 5146473"/>
              <a:gd name="connsiteX4" fmla="*/ 4763431 w 6122191"/>
              <a:gd name="connsiteY4" fmla="*/ 5146473 h 5146473"/>
              <a:gd name="connsiteX0" fmla="*/ 4763431 w 6122191"/>
              <a:gd name="connsiteY0" fmla="*/ 5146473 h 5146473"/>
              <a:gd name="connsiteX1" fmla="*/ 0 w 6122191"/>
              <a:gd name="connsiteY1" fmla="*/ 7684 h 5146473"/>
              <a:gd name="connsiteX2" fmla="*/ 6119834 w 6122191"/>
              <a:gd name="connsiteY2" fmla="*/ 0 h 5146473"/>
              <a:gd name="connsiteX3" fmla="*/ 6122191 w 6122191"/>
              <a:gd name="connsiteY3" fmla="*/ 5146179 h 5146473"/>
              <a:gd name="connsiteX4" fmla="*/ 4763431 w 6122191"/>
              <a:gd name="connsiteY4" fmla="*/ 5146473 h 514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191" h="5146473">
                <a:moveTo>
                  <a:pt x="4763431" y="5146473"/>
                </a:moveTo>
                <a:lnTo>
                  <a:pt x="0" y="7684"/>
                </a:lnTo>
                <a:lnTo>
                  <a:pt x="6119834" y="0"/>
                </a:lnTo>
                <a:cubicBezTo>
                  <a:pt x="6121012" y="2567971"/>
                  <a:pt x="6121012" y="2578207"/>
                  <a:pt x="6122191" y="5146179"/>
                </a:cubicBezTo>
                <a:lnTo>
                  <a:pt x="4763431" y="5146473"/>
                </a:lnTo>
                <a:close/>
              </a:path>
            </a:pathLst>
          </a:custGeom>
          <a:pattFill prst="pct20">
            <a:fgClr>
              <a:srgbClr val="E1D0C6"/>
            </a:fgClr>
            <a:bgClr>
              <a:schemeClr val="bg1"/>
            </a:bgClr>
          </a:pattFill>
        </p:spPr>
        <p:txBody>
          <a:bodyPr anchor="ctr"/>
          <a:lstStyle>
            <a:lvl1pPr marL="0" indent="0" algn="ctr">
              <a:buNone/>
              <a:defRPr/>
            </a:lvl1pPr>
          </a:lstStyle>
          <a:p>
            <a:r>
              <a:rPr lang="en-US"/>
              <a:t>&lt;Add picture&gt;</a:t>
            </a:r>
          </a:p>
        </p:txBody>
      </p:sp>
      <p:sp>
        <p:nvSpPr>
          <p:cNvPr id="3" name="Subtitle 2"/>
          <p:cNvSpPr>
            <a:spLocks noGrp="1"/>
          </p:cNvSpPr>
          <p:nvPr>
            <p:ph type="subTitle" idx="1" hasCustomPrompt="1"/>
          </p:nvPr>
        </p:nvSpPr>
        <p:spPr>
          <a:xfrm>
            <a:off x="902755" y="5149944"/>
            <a:ext cx="5386384" cy="695989"/>
          </a:xfrm>
          <a:prstGeom prst="rect">
            <a:avLst/>
          </a:prstGeom>
        </p:spPr>
        <p:txBody>
          <a:bodyPr/>
          <a:lstStyle>
            <a:lvl1pPr marL="0" indent="0" algn="l">
              <a:buNone/>
              <a:defRPr sz="2133">
                <a:latin typeface="Montserra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&lt;</a:t>
            </a:r>
            <a:r>
              <a:rPr lang="en-US" sz="2133">
                <a:solidFill>
                  <a:schemeClr val="tx1"/>
                </a:solidFill>
                <a:cs typeface="Arial"/>
              </a:rPr>
              <a:t>College/Division/Forum Name</a:t>
            </a:r>
            <a:r>
              <a:rPr lang="en-GB"/>
              <a:t>&gt;</a:t>
            </a:r>
            <a:endParaRPr lang="en-US"/>
          </a:p>
        </p:txBody>
      </p:sp>
      <p:sp>
        <p:nvSpPr>
          <p:cNvPr id="17" name="Text Placeholder 16">
            <a:extLst>
              <a:ext uri="{FF2B5EF4-FFF2-40B4-BE49-F238E27FC236}">
                <a16:creationId xmlns:a16="http://schemas.microsoft.com/office/drawing/2014/main" id="{D5891005-9AF7-DB4A-A9AE-E329F9536B8C}"/>
              </a:ext>
            </a:extLst>
          </p:cNvPr>
          <p:cNvSpPr>
            <a:spLocks noGrp="1"/>
          </p:cNvSpPr>
          <p:nvPr>
            <p:ph type="body" sz="quarter" idx="15" hasCustomPrompt="1"/>
          </p:nvPr>
        </p:nvSpPr>
        <p:spPr>
          <a:xfrm>
            <a:off x="902755" y="5927877"/>
            <a:ext cx="5386384" cy="314416"/>
          </a:xfrm>
          <a:prstGeom prst="rect">
            <a:avLst/>
          </a:prstGeom>
        </p:spPr>
        <p:txBody>
          <a:bodyPr/>
          <a:lstStyle>
            <a:lvl1pPr marL="0" indent="0">
              <a:buFont typeface="Arial" panose="020B0604020202020204" pitchFamily="34" charset="0"/>
              <a:buNone/>
              <a:defRPr>
                <a:latin typeface="Montserrat" pitchFamily="2" charset="77"/>
              </a:defRPr>
            </a:lvl1pPr>
          </a:lstStyle>
          <a:p>
            <a:pPr lvl="0"/>
            <a:r>
              <a:rPr lang="en-GB"/>
              <a:t>&lt;Date&gt;</a:t>
            </a:r>
            <a:endParaRPr lang="en-AU"/>
          </a:p>
        </p:txBody>
      </p:sp>
      <p:sp>
        <p:nvSpPr>
          <p:cNvPr id="14" name="Text Placeholder 23">
            <a:extLst>
              <a:ext uri="{FF2B5EF4-FFF2-40B4-BE49-F238E27FC236}">
                <a16:creationId xmlns:a16="http://schemas.microsoft.com/office/drawing/2014/main" id="{761E87C6-6AE8-B94D-8E00-6DFCB5521579}"/>
              </a:ext>
            </a:extLst>
          </p:cNvPr>
          <p:cNvSpPr>
            <a:spLocks noGrp="1"/>
          </p:cNvSpPr>
          <p:nvPr>
            <p:ph type="body" sz="quarter" idx="14" hasCustomPrompt="1"/>
          </p:nvPr>
        </p:nvSpPr>
        <p:spPr>
          <a:xfrm flipH="1">
            <a:off x="8998857" y="3984704"/>
            <a:ext cx="3193139" cy="2873297"/>
          </a:xfrm>
          <a:prstGeom prst="rtTriangle">
            <a:avLst/>
          </a:prstGeom>
          <a:solidFill>
            <a:srgbClr val="E1D0C6"/>
          </a:solidFill>
        </p:spPr>
        <p:txBody>
          <a:bodyPr/>
          <a:lstStyle>
            <a:lvl1pPr>
              <a:defRPr>
                <a:solidFill>
                  <a:schemeClr val="tx1">
                    <a:alpha val="0"/>
                  </a:schemeClr>
                </a:solidFill>
              </a:defRPr>
            </a:lvl1pPr>
          </a:lstStyle>
          <a:p>
            <a:pPr lvl="0"/>
            <a:r>
              <a:rPr lang="en-GB"/>
              <a:t> </a:t>
            </a:r>
            <a:endParaRPr lang="en-US"/>
          </a:p>
        </p:txBody>
      </p:sp>
      <p:pic>
        <p:nvPicPr>
          <p:cNvPr id="9" name="Picture 8" descr="Shape&#10;&#10;Description automatically generated with medium confidence">
            <a:extLst>
              <a:ext uri="{FF2B5EF4-FFF2-40B4-BE49-F238E27FC236}">
                <a16:creationId xmlns:a16="http://schemas.microsoft.com/office/drawing/2014/main" id="{B2458258-7B95-8748-8C25-D83C5B5C37A5}"/>
              </a:ext>
            </a:extLst>
          </p:cNvPr>
          <p:cNvPicPr>
            <a:picLocks noChangeAspect="1"/>
          </p:cNvPicPr>
          <p:nvPr userDrawn="1"/>
        </p:nvPicPr>
        <p:blipFill>
          <a:blip r:embed="rId2">
            <a:alphaModFix/>
          </a:blip>
          <a:stretch>
            <a:fillRect/>
          </a:stretch>
        </p:blipFill>
        <p:spPr>
          <a:xfrm>
            <a:off x="902754" y="1406020"/>
            <a:ext cx="3379735" cy="1051069"/>
          </a:xfrm>
          <a:prstGeom prst="rect">
            <a:avLst/>
          </a:prstGeom>
        </p:spPr>
      </p:pic>
      <p:sp>
        <p:nvSpPr>
          <p:cNvPr id="4" name="Title 3">
            <a:extLst>
              <a:ext uri="{FF2B5EF4-FFF2-40B4-BE49-F238E27FC236}">
                <a16:creationId xmlns:a16="http://schemas.microsoft.com/office/drawing/2014/main" id="{70C10FE4-C64A-C04E-0293-339D90BD73B6}"/>
              </a:ext>
            </a:extLst>
          </p:cNvPr>
          <p:cNvSpPr>
            <a:spLocks noGrp="1"/>
          </p:cNvSpPr>
          <p:nvPr>
            <p:ph type="title"/>
          </p:nvPr>
        </p:nvSpPr>
        <p:spPr>
          <a:xfrm>
            <a:off x="143584" y="181311"/>
            <a:ext cx="11887200" cy="649407"/>
          </a:xfrm>
        </p:spPr>
        <p:txBody>
          <a:bodyPr/>
          <a:lstStyle/>
          <a:p>
            <a:r>
              <a:rPr lang="en-US"/>
              <a:t>Click to edit Master title style</a:t>
            </a:r>
          </a:p>
        </p:txBody>
      </p:sp>
      <p:sp>
        <p:nvSpPr>
          <p:cNvPr id="8" name="Date Placeholder 7">
            <a:extLst>
              <a:ext uri="{FF2B5EF4-FFF2-40B4-BE49-F238E27FC236}">
                <a16:creationId xmlns:a16="http://schemas.microsoft.com/office/drawing/2014/main" id="{ADE2768F-1AA9-5314-4F15-468C949B7B62}"/>
              </a:ext>
            </a:extLst>
          </p:cNvPr>
          <p:cNvSpPr>
            <a:spLocks noGrp="1"/>
          </p:cNvSpPr>
          <p:nvPr>
            <p:ph type="dt" sz="half" idx="16"/>
          </p:nvPr>
        </p:nvSpPr>
        <p:spPr/>
        <p:txBody>
          <a:bodyPr/>
          <a:lstStyle/>
          <a:p>
            <a:fld id="{784B68CC-BC38-4D29-A651-CC2EC370D9CA}" type="datetime1">
              <a:rPr lang="en-AU" smtClean="0"/>
              <a:t>10/08/2023</a:t>
            </a:fld>
            <a:endParaRPr lang="en-AU"/>
          </a:p>
        </p:txBody>
      </p:sp>
      <p:sp>
        <p:nvSpPr>
          <p:cNvPr id="10" name="Footer Placeholder 9">
            <a:extLst>
              <a:ext uri="{FF2B5EF4-FFF2-40B4-BE49-F238E27FC236}">
                <a16:creationId xmlns:a16="http://schemas.microsoft.com/office/drawing/2014/main" id="{9D29D73A-DE73-A36F-8487-4A280190E23A}"/>
              </a:ext>
            </a:extLst>
          </p:cNvPr>
          <p:cNvSpPr>
            <a:spLocks noGrp="1"/>
          </p:cNvSpPr>
          <p:nvPr>
            <p:ph type="ftr" sz="quarter" idx="17"/>
          </p:nvPr>
        </p:nvSpPr>
        <p:spPr/>
        <p:txBody>
          <a:bodyPr/>
          <a:lstStyle/>
          <a:p>
            <a:endParaRPr lang="en-AU"/>
          </a:p>
        </p:txBody>
      </p:sp>
      <p:sp>
        <p:nvSpPr>
          <p:cNvPr id="11" name="Slide Number Placeholder 10">
            <a:extLst>
              <a:ext uri="{FF2B5EF4-FFF2-40B4-BE49-F238E27FC236}">
                <a16:creationId xmlns:a16="http://schemas.microsoft.com/office/drawing/2014/main" id="{1F6BA91C-828A-3D0D-8817-AA80895D8875}"/>
              </a:ext>
            </a:extLst>
          </p:cNvPr>
          <p:cNvSpPr>
            <a:spLocks noGrp="1"/>
          </p:cNvSpPr>
          <p:nvPr>
            <p:ph type="sldNum" sz="quarter" idx="18"/>
          </p:nvPr>
        </p:nvSpPr>
        <p:spPr/>
        <p:txBody>
          <a:bodyPr/>
          <a:lstStyle/>
          <a:p>
            <a:fld id="{637F1898-EC4E-5143-A11B-97469EC78C6E}" type="slidenum">
              <a:rPr lang="en-AU" smtClean="0"/>
              <a:pPr/>
              <a:t>‹#›</a:t>
            </a:fld>
            <a:endParaRPr lang="en-AU"/>
          </a:p>
        </p:txBody>
      </p:sp>
    </p:spTree>
    <p:extLst>
      <p:ext uri="{BB962C8B-B14F-4D97-AF65-F5344CB8AC3E}">
        <p14:creationId xmlns:p14="http://schemas.microsoft.com/office/powerpoint/2010/main" val="14142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ckn of Countr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8893C-1475-1D4C-8337-2FA1AAA00B22}"/>
              </a:ext>
            </a:extLst>
          </p:cNvPr>
          <p:cNvPicPr>
            <a:picLocks noChangeAspect="1"/>
          </p:cNvPicPr>
          <p:nvPr userDrawn="1"/>
        </p:nvPicPr>
        <p:blipFill rotWithShape="1">
          <a:blip r:embed="rId2"/>
          <a:srcRect l="8308" t="214" r="1"/>
          <a:stretch/>
        </p:blipFill>
        <p:spPr>
          <a:xfrm>
            <a:off x="1013183" y="0"/>
            <a:ext cx="11178819" cy="6858000"/>
          </a:xfrm>
          <a:prstGeom prst="snip1Rect">
            <a:avLst>
              <a:gd name="adj" fmla="val 0"/>
            </a:avLst>
          </a:prstGeom>
        </p:spPr>
      </p:pic>
      <p:sp>
        <p:nvSpPr>
          <p:cNvPr id="17" name="Rectangle 8">
            <a:extLst>
              <a:ext uri="{FF2B5EF4-FFF2-40B4-BE49-F238E27FC236}">
                <a16:creationId xmlns:a16="http://schemas.microsoft.com/office/drawing/2014/main" id="{29FA2925-9AD4-4043-AB5E-D22B6A26A69D}"/>
              </a:ext>
            </a:extLst>
          </p:cNvPr>
          <p:cNvSpPr/>
          <p:nvPr userDrawn="1"/>
        </p:nvSpPr>
        <p:spPr>
          <a:xfrm>
            <a:off x="-5" y="12570"/>
            <a:ext cx="7305324" cy="6845431"/>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13" name="Right Triangle 12">
            <a:extLst>
              <a:ext uri="{FF2B5EF4-FFF2-40B4-BE49-F238E27FC236}">
                <a16:creationId xmlns:a16="http://schemas.microsoft.com/office/drawing/2014/main" id="{77DDD16F-73AB-DD4B-9A7E-9E863CE458AC}"/>
              </a:ext>
            </a:extLst>
          </p:cNvPr>
          <p:cNvSpPr/>
          <p:nvPr userDrawn="1"/>
        </p:nvSpPr>
        <p:spPr>
          <a:xfrm flipV="1">
            <a:off x="-5" y="1"/>
            <a:ext cx="3085328" cy="2867975"/>
          </a:xfrm>
          <a:prstGeom prst="rtTriangle">
            <a:avLst/>
          </a:prstGeom>
          <a:solidFill>
            <a:srgbClr val="E1D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CC3A8"/>
              </a:solidFill>
            </a:endParaRPr>
          </a:p>
        </p:txBody>
      </p:sp>
      <p:sp>
        <p:nvSpPr>
          <p:cNvPr id="14" name="Rectangle 13">
            <a:extLst>
              <a:ext uri="{FF2B5EF4-FFF2-40B4-BE49-F238E27FC236}">
                <a16:creationId xmlns:a16="http://schemas.microsoft.com/office/drawing/2014/main" id="{3B0EE964-1F11-0E44-9764-5D81319D26FF}"/>
              </a:ext>
            </a:extLst>
          </p:cNvPr>
          <p:cNvSpPr/>
          <p:nvPr userDrawn="1"/>
        </p:nvSpPr>
        <p:spPr>
          <a:xfrm>
            <a:off x="547604" y="3661115"/>
            <a:ext cx="4010451" cy="2510111"/>
          </a:xfrm>
          <a:prstGeom prst="rect">
            <a:avLst/>
          </a:prstGeom>
        </p:spPr>
        <p:txBody>
          <a:bodyPr wrap="square">
            <a:spAutoFit/>
          </a:bodyPr>
          <a:lstStyle/>
          <a:p>
            <a:pPr marL="0" indent="0">
              <a:spcBef>
                <a:spcPts val="800"/>
              </a:spcBef>
              <a:buNone/>
            </a:pPr>
            <a:r>
              <a:rPr lang="en-AU" sz="1307">
                <a:latin typeface="Montserrat" pitchFamily="2" charset="77"/>
              </a:rPr>
              <a:t>We acknowledge the </a:t>
            </a:r>
            <a:r>
              <a:rPr lang="en-AU" sz="1307" err="1">
                <a:latin typeface="Montserrat" pitchFamily="2" charset="77"/>
              </a:rPr>
              <a:t>palawa</a:t>
            </a:r>
            <a:r>
              <a:rPr lang="en-AU" sz="1307">
                <a:latin typeface="Montserrat" pitchFamily="2" charset="77"/>
              </a:rPr>
              <a:t>/</a:t>
            </a:r>
            <a:r>
              <a:rPr lang="en-AU" sz="1307" err="1">
                <a:latin typeface="Montserrat" pitchFamily="2" charset="77"/>
              </a:rPr>
              <a:t>pakana</a:t>
            </a:r>
            <a:r>
              <a:rPr lang="en-AU" sz="1307">
                <a:latin typeface="Montserrat" pitchFamily="2" charset="77"/>
              </a:rPr>
              <a:t> </a:t>
            </a:r>
            <a:br>
              <a:rPr lang="en-AU" sz="1307">
                <a:latin typeface="Montserrat" pitchFamily="2" charset="77"/>
              </a:rPr>
            </a:br>
            <a:r>
              <a:rPr lang="en-AU" sz="1307">
                <a:latin typeface="Montserrat" pitchFamily="2" charset="77"/>
              </a:rPr>
              <a:t>of </a:t>
            </a:r>
            <a:r>
              <a:rPr lang="en-AU" sz="1307" err="1">
                <a:latin typeface="Montserrat" pitchFamily="2" charset="77"/>
              </a:rPr>
              <a:t>lutruwita</a:t>
            </a:r>
            <a:r>
              <a:rPr lang="en-AU" sz="1307">
                <a:latin typeface="Montserrat" pitchFamily="2" charset="77"/>
              </a:rPr>
              <a:t>, the traditional owners of </a:t>
            </a:r>
            <a:br>
              <a:rPr lang="en-AU" sz="1307">
                <a:latin typeface="Montserrat" pitchFamily="2" charset="77"/>
              </a:rPr>
            </a:br>
            <a:r>
              <a:rPr lang="en-AU" sz="1307">
                <a:latin typeface="Montserrat" pitchFamily="2" charset="77"/>
              </a:rPr>
              <a:t>the land upon which we live and work. </a:t>
            </a:r>
            <a:endParaRPr lang="en-US" sz="1307">
              <a:latin typeface="Montserrat" pitchFamily="2" charset="77"/>
            </a:endParaRPr>
          </a:p>
          <a:p>
            <a:pPr marL="0" indent="0">
              <a:spcBef>
                <a:spcPts val="800"/>
              </a:spcBef>
              <a:buNone/>
            </a:pPr>
            <a:r>
              <a:rPr lang="en-AU" sz="1307">
                <a:latin typeface="Montserrat" pitchFamily="2" charset="77"/>
              </a:rPr>
              <a:t>We pay respects to Elders past and present </a:t>
            </a:r>
            <a:br>
              <a:rPr lang="en-AU" sz="1307">
                <a:latin typeface="Montserrat" pitchFamily="2" charset="77"/>
              </a:rPr>
            </a:br>
            <a:r>
              <a:rPr lang="en-AU" sz="1307">
                <a:latin typeface="Montserrat" pitchFamily="2" charset="77"/>
              </a:rPr>
              <a:t>as the knowledge holders and sharers. We honour their strong culture and knowledges as vital to the self-determination, wellbeing and resilience of their communities. </a:t>
            </a:r>
          </a:p>
          <a:p>
            <a:pPr marL="0" indent="0">
              <a:spcBef>
                <a:spcPts val="800"/>
              </a:spcBef>
              <a:buNone/>
            </a:pPr>
            <a:r>
              <a:rPr lang="en-AU" sz="1307">
                <a:latin typeface="Montserrat" pitchFamily="2" charset="77"/>
              </a:rPr>
              <a:t>We stand for a future that profoundly respects and acknowledges Aboriginal perspectives, culture, language and history.</a:t>
            </a:r>
          </a:p>
        </p:txBody>
      </p:sp>
      <p:sp>
        <p:nvSpPr>
          <p:cNvPr id="15" name="Rectangle 14">
            <a:extLst>
              <a:ext uri="{FF2B5EF4-FFF2-40B4-BE49-F238E27FC236}">
                <a16:creationId xmlns:a16="http://schemas.microsoft.com/office/drawing/2014/main" id="{780D5CE8-033D-A444-A2E6-815D34057332}"/>
              </a:ext>
            </a:extLst>
          </p:cNvPr>
          <p:cNvSpPr/>
          <p:nvPr userDrawn="1"/>
        </p:nvSpPr>
        <p:spPr>
          <a:xfrm>
            <a:off x="547554" y="2960824"/>
            <a:ext cx="2779363" cy="666977"/>
          </a:xfrm>
          <a:prstGeom prst="rect">
            <a:avLst/>
          </a:prstGeom>
        </p:spPr>
        <p:txBody>
          <a:bodyPr wrap="square">
            <a:spAutoFit/>
          </a:bodyPr>
          <a:lstStyle/>
          <a:p>
            <a:pPr marL="0" indent="0">
              <a:spcBef>
                <a:spcPts val="800"/>
              </a:spcBef>
              <a:buNone/>
            </a:pPr>
            <a:r>
              <a:rPr lang="en-AU" sz="1867" b="1">
                <a:latin typeface="Montserrat" pitchFamily="2" charset="77"/>
              </a:rPr>
              <a:t>Acknowledgement </a:t>
            </a:r>
            <a:br>
              <a:rPr lang="en-AU" sz="1867" b="1">
                <a:latin typeface="Montserrat" pitchFamily="2" charset="77"/>
              </a:rPr>
            </a:br>
            <a:r>
              <a:rPr lang="en-AU" sz="1867" b="1">
                <a:latin typeface="Montserrat" pitchFamily="2" charset="77"/>
              </a:rPr>
              <a:t>of Country</a:t>
            </a:r>
          </a:p>
        </p:txBody>
      </p:sp>
    </p:spTree>
    <p:extLst>
      <p:ext uri="{BB962C8B-B14F-4D97-AF65-F5344CB8AC3E}">
        <p14:creationId xmlns:p14="http://schemas.microsoft.com/office/powerpoint/2010/main" val="83408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C342D6-FB33-4C26-9B31-1A27F8495354}" type="datetime1">
              <a:rPr lang="en-AU"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3639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592DE-55B8-4CD4-8E38-2BEAC015585A}" type="datetime1">
              <a:rPr lang="en-AU" smtClean="0"/>
              <a:t>10/08/2023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7187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FA0583-4170-4620-A305-6CF8B2E9E69E}" type="datetime1">
              <a:rPr lang="en-AU" smtClean="0"/>
              <a:t>10/08/2023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0300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6456D-0392-4834-A165-67EBA0CA9956}" type="datetime1">
              <a:rPr lang="en-AU" smtClean="0"/>
              <a:t>10/08/2023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0073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BBECE7-D307-4AFC-B931-B32AD8E11960}" type="datetime1">
              <a:rPr lang="en-AU"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6700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31ADFD-A922-42DA-B830-3F29A435D244}" type="datetime1">
              <a:rPr lang="en-AU" smtClean="0"/>
              <a:t>10/08/2023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764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F1024-56A2-42A0-94F2-77A6B835219C}" type="datetime1">
              <a:rPr lang="en-AU" smtClean="0"/>
              <a:t>10/08/2023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331240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6F8B04-0278-A5C7-4103-AAC05086F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90F975-74DE-6DD7-52B7-FF4779585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F6A0B4-0AE8-8CB5-6573-8B81CDFA8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EA370-886B-7442-B80E-B81CAE9D78F3}" type="datetimeFigureOut">
              <a:rPr lang="en-US" smtClean="0"/>
              <a:t>8/10/2023</a:t>
            </a:fld>
            <a:endParaRPr lang="en-US"/>
          </a:p>
        </p:txBody>
      </p:sp>
      <p:sp>
        <p:nvSpPr>
          <p:cNvPr id="5" name="Footer Placeholder 4">
            <a:extLst>
              <a:ext uri="{FF2B5EF4-FFF2-40B4-BE49-F238E27FC236}">
                <a16:creationId xmlns:a16="http://schemas.microsoft.com/office/drawing/2014/main" id="{27AAAC1C-20E4-5816-6E0D-0A780EEC3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D12FB4-B00E-E83B-95E1-992F213C55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72E8F-0E63-0243-8422-18B76AA0B004}" type="slidenum">
              <a:rPr lang="en-US" smtClean="0"/>
              <a:t>‹#›</a:t>
            </a:fld>
            <a:endParaRPr lang="en-US"/>
          </a:p>
        </p:txBody>
      </p:sp>
    </p:spTree>
    <p:extLst>
      <p:ext uri="{BB962C8B-B14F-4D97-AF65-F5344CB8AC3E}">
        <p14:creationId xmlns:p14="http://schemas.microsoft.com/office/powerpoint/2010/main" val="8867161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17757278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customXml" Target="../../customXml/item5.xml"/><Relationship Id="rId1" Type="http://schemas.openxmlformats.org/officeDocument/2006/relationships/customXml" Target="../../customXml/item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head4work.com.au/app/videos/mental-health-essentials/d0cc909fece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283591379"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hyperlink" Target="https://www.volunteeringaustralia.org/resources/national-standards-and-supporting-material/#/" TargetMode="External"/><Relationship Id="rId5" Type="http://schemas.openxmlformats.org/officeDocument/2006/relationships/image" Target="../media/image26.png"/><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8.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A5CD007-40B7-8141-94F2-22694B2D5708}"/>
              </a:ext>
            </a:extLst>
          </p:cNvPr>
          <p:cNvPicPr>
            <a:picLocks noGrp="1" noChangeAspect="1"/>
          </p:cNvPicPr>
          <p:nvPr>
            <p:ph type="pic" sz="quarter" idx="10"/>
          </p:nvPr>
        </p:nvPicPr>
        <p:blipFill rotWithShape="1">
          <a:blip r:embed="rId5"/>
          <a:srcRect l="10342" r="10342"/>
          <a:stretch/>
        </p:blipFill>
        <p:spPr/>
      </p:pic>
      <p:sp>
        <p:nvSpPr>
          <p:cNvPr id="2" name="Text Placeholder 1">
            <a:extLst>
              <a:ext uri="{FF2B5EF4-FFF2-40B4-BE49-F238E27FC236}">
                <a16:creationId xmlns:a16="http://schemas.microsoft.com/office/drawing/2014/main" id="{6C2583ED-15C3-BA42-A34D-BB08313071D6}"/>
              </a:ext>
            </a:extLst>
          </p:cNvPr>
          <p:cNvSpPr>
            <a:spLocks noGrp="1"/>
          </p:cNvSpPr>
          <p:nvPr>
            <p:ph type="body" sz="quarter" idx="14"/>
          </p:nvPr>
        </p:nvSpPr>
        <p:spPr/>
        <p:txBody>
          <a:bodyPr vert="horz" lIns="91440" tIns="45720" rIns="91440" bIns="45720" rtlCol="0" anchor="t">
            <a:normAutofit/>
          </a:bodyPr>
          <a:lstStyle/>
          <a:p>
            <a:pPr marL="0" indent="0">
              <a:buNone/>
            </a:pPr>
            <a:endParaRPr lang="en-US">
              <a:solidFill>
                <a:srgbClr val="000000">
                  <a:alpha val="0"/>
                </a:srgbClr>
              </a:solidFill>
              <a:cs typeface="Calibri" panose="020F0502020204030204"/>
            </a:endParaRPr>
          </a:p>
        </p:txBody>
      </p:sp>
      <p:sp>
        <p:nvSpPr>
          <p:cNvPr id="13" name="Title 17">
            <a:extLst>
              <a:ext uri="{FF2B5EF4-FFF2-40B4-BE49-F238E27FC236}">
                <a16:creationId xmlns:a16="http://schemas.microsoft.com/office/drawing/2014/main" id="{45319C67-0D0B-CA2A-4940-FB33924E22C7}"/>
              </a:ext>
            </a:extLst>
          </p:cNvPr>
          <p:cNvSpPr>
            <a:spLocks noGrp="1"/>
          </p:cNvSpPr>
          <p:nvPr/>
        </p:nvSpPr>
        <p:spPr>
          <a:xfrm>
            <a:off x="667566" y="3924941"/>
            <a:ext cx="5386385" cy="2213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1" hangingPunct="1"/>
            <a:r>
              <a:rPr lang="en-US" altLang="en-US" sz="3200" kern="0" dirty="0">
                <a:solidFill>
                  <a:srgbClr val="FF0000"/>
                </a:solidFill>
                <a:latin typeface="Cambria" panose="02040503050406030204" pitchFamily="18" charset="0"/>
                <a:ea typeface="Cambria" panose="02040503050406030204" pitchFamily="18" charset="0"/>
              </a:rPr>
              <a:t>Supporting the Mental Health of Volunteer Workforces: Looking at Others</a:t>
            </a:r>
          </a:p>
        </p:txBody>
      </p:sp>
      <p:pic>
        <p:nvPicPr>
          <p:cNvPr id="16" name="Picture 16" descr="A picture containing text&#10;&#10;Description automatically generated">
            <a:extLst>
              <a:ext uri="{FF2B5EF4-FFF2-40B4-BE49-F238E27FC236}">
                <a16:creationId xmlns:a16="http://schemas.microsoft.com/office/drawing/2014/main" id="{CA0FA091-A77C-2BF0-25CC-44E5A52A0C95}"/>
              </a:ext>
            </a:extLst>
          </p:cNvPr>
          <p:cNvPicPr>
            <a:picLocks noChangeAspect="1"/>
          </p:cNvPicPr>
          <p:nvPr/>
        </p:nvPicPr>
        <p:blipFill>
          <a:blip r:embed="rId6"/>
          <a:stretch>
            <a:fillRect/>
          </a:stretch>
        </p:blipFill>
        <p:spPr>
          <a:xfrm>
            <a:off x="1062448" y="1747837"/>
            <a:ext cx="2571750" cy="809625"/>
          </a:xfrm>
          <a:prstGeom prst="rect">
            <a:avLst/>
          </a:prstGeom>
        </p:spPr>
      </p:pic>
      <p:pic>
        <p:nvPicPr>
          <p:cNvPr id="17" name="Picture 19" descr="A picture containing text&#10;&#10;Description automatically generated">
            <a:extLst>
              <a:ext uri="{FF2B5EF4-FFF2-40B4-BE49-F238E27FC236}">
                <a16:creationId xmlns:a16="http://schemas.microsoft.com/office/drawing/2014/main" id="{5639BFC5-2B69-8075-0720-BD4E7BB6BE9B}"/>
              </a:ext>
            </a:extLst>
          </p:cNvPr>
          <p:cNvPicPr>
            <a:picLocks noChangeAspect="1"/>
          </p:cNvPicPr>
          <p:nvPr/>
        </p:nvPicPr>
        <p:blipFill>
          <a:blip r:embed="rId7"/>
          <a:stretch>
            <a:fillRect/>
          </a:stretch>
        </p:blipFill>
        <p:spPr>
          <a:xfrm>
            <a:off x="667566" y="2712564"/>
            <a:ext cx="2200275" cy="1057275"/>
          </a:xfrm>
          <a:prstGeom prst="rect">
            <a:avLst/>
          </a:prstGeom>
        </p:spPr>
      </p:pic>
      <p:pic>
        <p:nvPicPr>
          <p:cNvPr id="1028" name="Picture 4" descr="University of Tasmania Logo PNG Vector (EPS) Free Download">
            <a:extLst>
              <a:ext uri="{FF2B5EF4-FFF2-40B4-BE49-F238E27FC236}">
                <a16:creationId xmlns:a16="http://schemas.microsoft.com/office/drawing/2014/main" id="{F926053C-F0F6-3753-2DEF-A572FD9930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580" y="2712564"/>
            <a:ext cx="1332699" cy="10572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3D03E708-DDBB-9933-6F47-9E1E2B433FAB}"/>
              </a:ext>
            </a:extLst>
          </p:cNvPr>
          <p:cNvSpPr>
            <a:spLocks noGrp="1"/>
          </p:cNvSpPr>
          <p:nvPr>
            <p:ph type="sldNum" sz="quarter" idx="18"/>
          </p:nvPr>
        </p:nvSpPr>
        <p:spPr/>
        <p:txBody>
          <a:bodyPr/>
          <a:lstStyle/>
          <a:p>
            <a:fld id="{637F1898-EC4E-5143-A11B-97469EC78C6E}" type="slidenum">
              <a:rPr lang="en-AU" smtClean="0"/>
              <a:pPr/>
              <a:t>1</a:t>
            </a:fld>
            <a:endParaRPr lang="en-AU"/>
          </a:p>
        </p:txBody>
      </p:sp>
    </p:spTree>
    <p:custDataLst>
      <p:custData r:id="rId1"/>
      <p:custData r:id="rId2"/>
    </p:custDataLst>
    <p:extLst>
      <p:ext uri="{BB962C8B-B14F-4D97-AF65-F5344CB8AC3E}">
        <p14:creationId xmlns:p14="http://schemas.microsoft.com/office/powerpoint/2010/main" val="3178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A606E-02A0-9AD3-22C5-DB8EB4992A1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Cambria" panose="02040503050406030204" pitchFamily="18" charset="0"/>
                <a:ea typeface="Cambria" panose="02040503050406030204" pitchFamily="18" charset="0"/>
              </a:rPr>
              <a:t>Strategy 1: </a:t>
            </a:r>
            <a:br>
              <a:rPr lang="en-US" sz="4800" kern="1200" dirty="0">
                <a:solidFill>
                  <a:schemeClr val="tx1"/>
                </a:solidFill>
                <a:latin typeface="Cambria" panose="02040503050406030204" pitchFamily="18" charset="0"/>
                <a:ea typeface="Cambria" panose="02040503050406030204" pitchFamily="18" charset="0"/>
              </a:rPr>
            </a:br>
            <a:r>
              <a:rPr lang="en-US" sz="4800" kern="1200" dirty="0">
                <a:solidFill>
                  <a:schemeClr val="tx1"/>
                </a:solidFill>
                <a:latin typeface="Cambria" panose="02040503050406030204" pitchFamily="18" charset="0"/>
                <a:ea typeface="Cambria" panose="02040503050406030204" pitchFamily="18" charset="0"/>
              </a:rPr>
              <a:t>Listening deeply</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Graphical user interface, application&#10;&#10;Description automatically generated">
            <a:extLst>
              <a:ext uri="{FF2B5EF4-FFF2-40B4-BE49-F238E27FC236}">
                <a16:creationId xmlns:a16="http://schemas.microsoft.com/office/drawing/2014/main" id="{E84A8FB7-2317-FB5F-2F7D-52071276D8A6}"/>
              </a:ext>
            </a:extLst>
          </p:cNvPr>
          <p:cNvPicPr>
            <a:picLocks noChangeAspect="1"/>
          </p:cNvPicPr>
          <p:nvPr/>
        </p:nvPicPr>
        <p:blipFill>
          <a:blip r:embed="rId3"/>
          <a:stretch>
            <a:fillRect/>
          </a:stretch>
        </p:blipFill>
        <p:spPr>
          <a:xfrm>
            <a:off x="4864608" y="803104"/>
            <a:ext cx="6846363" cy="5100538"/>
          </a:xfrm>
          <a:prstGeom prst="rect">
            <a:avLst/>
          </a:prstGeom>
        </p:spPr>
      </p:pic>
      <p:sp>
        <p:nvSpPr>
          <p:cNvPr id="4" name="Slide Number Placeholder 3">
            <a:extLst>
              <a:ext uri="{FF2B5EF4-FFF2-40B4-BE49-F238E27FC236}">
                <a16:creationId xmlns:a16="http://schemas.microsoft.com/office/drawing/2014/main" id="{E2B44DB5-F632-A764-17AA-E4E7008186A3}"/>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48F63A3B-78C7-47BE-AE5E-E10140E04643}" type="slidenum">
              <a:rPr lang="en-US">
                <a:solidFill>
                  <a:schemeClr val="tx1">
                    <a:lumMod val="50000"/>
                    <a:lumOff val="50000"/>
                  </a:schemeClr>
                </a:solidFill>
              </a:rPr>
              <a:pPr>
                <a:spcAft>
                  <a:spcPts val="600"/>
                </a:spcAft>
              </a:pPr>
              <a:t>10</a:t>
            </a:fld>
            <a:endParaRPr lang="en-US">
              <a:solidFill>
                <a:schemeClr val="tx1">
                  <a:lumMod val="50000"/>
                  <a:lumOff val="50000"/>
                </a:schemeClr>
              </a:solidFill>
            </a:endParaRPr>
          </a:p>
        </p:txBody>
      </p:sp>
      <p:pic>
        <p:nvPicPr>
          <p:cNvPr id="3" name="Picture 5" descr="Logo, company name&#10;&#10;Description automatically generated with medium confidence">
            <a:extLst>
              <a:ext uri="{FF2B5EF4-FFF2-40B4-BE49-F238E27FC236}">
                <a16:creationId xmlns:a16="http://schemas.microsoft.com/office/drawing/2014/main" id="{8D5161BB-5F16-8CE4-06FD-2B792965A2FA}"/>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71882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A606E-02A0-9AD3-22C5-DB8EB4992A14}"/>
              </a:ext>
            </a:extLst>
          </p:cNvPr>
          <p:cNvSpPr>
            <a:spLocks noGrp="1"/>
          </p:cNvSpPr>
          <p:nvPr>
            <p:ph type="title"/>
          </p:nvPr>
        </p:nvSpPr>
        <p:spPr>
          <a:xfrm>
            <a:off x="413303" y="1427083"/>
            <a:ext cx="5641793" cy="5050990"/>
          </a:xfrm>
        </p:spPr>
        <p:txBody>
          <a:bodyPr anchor="t">
            <a:normAutofit/>
          </a:bodyPr>
          <a:lstStyle/>
          <a:p>
            <a:r>
              <a:rPr lang="en-AU" sz="4000" dirty="0">
                <a:latin typeface="Cambria" panose="02040503050406030204" pitchFamily="18" charset="0"/>
                <a:ea typeface="Cambria" panose="02040503050406030204" pitchFamily="18" charset="0"/>
              </a:rPr>
              <a:t>Practice listening deeply.</a:t>
            </a:r>
            <a:br>
              <a:rPr lang="en-AU" sz="3200" dirty="0"/>
            </a:br>
            <a:br>
              <a:rPr lang="en-AU" sz="3200" dirty="0"/>
            </a:br>
            <a:br>
              <a:rPr lang="en-AU" sz="3200" dirty="0">
                <a:latin typeface="Cambria" panose="02040503050406030204" pitchFamily="18" charset="0"/>
                <a:ea typeface="Cambria" panose="02040503050406030204" pitchFamily="18" charset="0"/>
              </a:rPr>
            </a:br>
            <a:r>
              <a:rPr lang="en-AU" sz="2400" dirty="0">
                <a:latin typeface="Cambria" panose="02040503050406030204" pitchFamily="18" charset="0"/>
                <a:ea typeface="Cambria" panose="02040503050406030204" pitchFamily="18" charset="0"/>
              </a:rPr>
              <a:t>In breakout rooms, apply the companioning process as you and your partner share your response to the following prompt:  </a:t>
            </a:r>
          </a:p>
        </p:txBody>
      </p:sp>
      <p:sp>
        <p:nvSpPr>
          <p:cNvPr id="4" name="Slide Number Placeholder 3">
            <a:extLst>
              <a:ext uri="{FF2B5EF4-FFF2-40B4-BE49-F238E27FC236}">
                <a16:creationId xmlns:a16="http://schemas.microsoft.com/office/drawing/2014/main" id="{E2B44DB5-F632-A764-17AA-E4E7008186A3}"/>
              </a:ext>
            </a:extLst>
          </p:cNvPr>
          <p:cNvSpPr>
            <a:spLocks noGrp="1"/>
          </p:cNvSpPr>
          <p:nvPr>
            <p:ph type="sldNum" sz="quarter" idx="12"/>
          </p:nvPr>
        </p:nvSpPr>
        <p:spPr/>
        <p:txBody>
          <a:bodyPr/>
          <a:lstStyle/>
          <a:p>
            <a:fld id="{48F63A3B-78C7-47BE-AE5E-E10140E04643}" type="slidenum">
              <a:rPr lang="en-US" smtClean="0"/>
              <a:t>11</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E84A8FB7-2317-FB5F-2F7D-52071276D8A6}"/>
              </a:ext>
            </a:extLst>
          </p:cNvPr>
          <p:cNvPicPr>
            <a:picLocks noChangeAspect="1"/>
          </p:cNvPicPr>
          <p:nvPr/>
        </p:nvPicPr>
        <p:blipFill>
          <a:blip r:embed="rId3"/>
          <a:stretch>
            <a:fillRect/>
          </a:stretch>
        </p:blipFill>
        <p:spPr>
          <a:xfrm>
            <a:off x="6096000" y="1590542"/>
            <a:ext cx="6136904" cy="416631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TextBox 7">
            <a:extLst>
              <a:ext uri="{FF2B5EF4-FFF2-40B4-BE49-F238E27FC236}">
                <a16:creationId xmlns:a16="http://schemas.microsoft.com/office/drawing/2014/main" id="{5F14098B-1891-B636-EC9F-61467BE5C17B}"/>
              </a:ext>
            </a:extLst>
          </p:cNvPr>
          <p:cNvSpPr txBox="1"/>
          <p:nvPr/>
        </p:nvSpPr>
        <p:spPr>
          <a:xfrm>
            <a:off x="413303" y="4230588"/>
            <a:ext cx="5317795" cy="1569660"/>
          </a:xfrm>
          <a:prstGeom prst="rect">
            <a:avLst/>
          </a:prstGeom>
          <a:noFill/>
        </p:spPr>
        <p:txBody>
          <a:bodyPr wrap="square" rtlCol="0">
            <a:spAutoFit/>
          </a:bodyPr>
          <a:lstStyle/>
          <a:p>
            <a:r>
              <a:rPr lang="en-AU" sz="2400" b="1" i="1" dirty="0">
                <a:latin typeface="Cambria" panose="02040503050406030204" pitchFamily="18" charset="0"/>
                <a:ea typeface="Cambria" panose="02040503050406030204" pitchFamily="18" charset="0"/>
              </a:rPr>
              <a:t>Reflecting on your own volunteering experience, what consequences (good or bad) can a leaders communication have</a:t>
            </a:r>
          </a:p>
        </p:txBody>
      </p:sp>
      <p:pic>
        <p:nvPicPr>
          <p:cNvPr id="3" name="Picture 5" descr="Logo, company name&#10;&#10;Description automatically generated with medium confidence">
            <a:extLst>
              <a:ext uri="{FF2B5EF4-FFF2-40B4-BE49-F238E27FC236}">
                <a16:creationId xmlns:a16="http://schemas.microsoft.com/office/drawing/2014/main" id="{3852EC05-6C87-11FC-AB7E-A33DAE8CE764}"/>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103632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A606E-02A0-9AD3-22C5-DB8EB4992A1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latin typeface="Cambria" panose="02040503050406030204" pitchFamily="18" charset="0"/>
                <a:ea typeface="Cambria" panose="02040503050406030204" pitchFamily="18" charset="0"/>
              </a:rPr>
              <a:t>Strategy 2: </a:t>
            </a:r>
            <a:br>
              <a:rPr lang="en-US" sz="5400" dirty="0">
                <a:latin typeface="Cambria" panose="02040503050406030204" pitchFamily="18" charset="0"/>
                <a:ea typeface="Cambria" panose="02040503050406030204" pitchFamily="18" charset="0"/>
              </a:rPr>
            </a:br>
            <a:r>
              <a:rPr lang="en-US" sz="5400" dirty="0">
                <a:latin typeface="Cambria" panose="02040503050406030204" pitchFamily="18" charset="0"/>
                <a:ea typeface="Cambria" panose="02040503050406030204" pitchFamily="18" charset="0"/>
              </a:rPr>
              <a:t>Giving effective feedback</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tar feedback notification">
            <a:extLst>
              <a:ext uri="{FF2B5EF4-FFF2-40B4-BE49-F238E27FC236}">
                <a16:creationId xmlns:a16="http://schemas.microsoft.com/office/drawing/2014/main" id="{2142301B-7276-131D-A207-ED7233F6B60E}"/>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E2B44DB5-F632-A764-17AA-E4E7008186A3}"/>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48F63A3B-78C7-47BE-AE5E-E10140E04643}" type="slidenum">
              <a:rPr lang="en-US">
                <a:solidFill>
                  <a:srgbClr val="FFFFFF"/>
                </a:solidFill>
                <a:latin typeface="Calibri" panose="020F0502020204030204"/>
              </a:rPr>
              <a:pPr>
                <a:spcAft>
                  <a:spcPts val="600"/>
                </a:spcAft>
                <a:defRPr/>
              </a:pPr>
              <a:t>12</a:t>
            </a:fld>
            <a:endParaRPr lang="en-US">
              <a:solidFill>
                <a:srgbClr val="FFFFFF"/>
              </a:solidFill>
              <a:latin typeface="Calibri" panose="020F0502020204030204"/>
            </a:endParaRPr>
          </a:p>
        </p:txBody>
      </p:sp>
      <p:pic>
        <p:nvPicPr>
          <p:cNvPr id="3" name="Picture 5" descr="Logo, company name&#10;&#10;Description automatically generated with medium confidence">
            <a:extLst>
              <a:ext uri="{FF2B5EF4-FFF2-40B4-BE49-F238E27FC236}">
                <a16:creationId xmlns:a16="http://schemas.microsoft.com/office/drawing/2014/main" id="{FF8D85B1-B00A-EEC3-9218-2ED0EE1E3EE3}"/>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4286991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7DA65-27C3-3AA1-722D-E6C45058FC33}"/>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2400" dirty="0">
                <a:latin typeface="Cambria" panose="02040503050406030204" pitchFamily="18" charset="0"/>
                <a:ea typeface="Cambria" panose="02040503050406030204" pitchFamily="18" charset="0"/>
              </a:rPr>
              <a:t>Reflect on your volunteering context: </a:t>
            </a:r>
            <a:br>
              <a:rPr lang="en-US" sz="2200" dirty="0">
                <a:latin typeface="Cambria" panose="02040503050406030204" pitchFamily="18" charset="0"/>
                <a:ea typeface="Cambria" panose="02040503050406030204" pitchFamily="18" charset="0"/>
              </a:rPr>
            </a:br>
            <a:br>
              <a:rPr lang="en-US" sz="2200" dirty="0">
                <a:latin typeface="Cambria" panose="02040503050406030204" pitchFamily="18" charset="0"/>
                <a:ea typeface="Cambria" panose="02040503050406030204" pitchFamily="18" charset="0"/>
              </a:rPr>
            </a:br>
            <a:r>
              <a:rPr lang="en-US" sz="2200" dirty="0">
                <a:latin typeface="Cambria" panose="02040503050406030204" pitchFamily="18" charset="0"/>
                <a:ea typeface="Cambria" panose="02040503050406030204" pitchFamily="18" charset="0"/>
              </a:rPr>
              <a:t>What is one piece of feedback you </a:t>
            </a:r>
            <a:r>
              <a:rPr lang="en-US" sz="2200" i="1" dirty="0">
                <a:latin typeface="Cambria" panose="02040503050406030204" pitchFamily="18" charset="0"/>
                <a:ea typeface="Cambria" panose="02040503050406030204" pitchFamily="18" charset="0"/>
              </a:rPr>
              <a:t>often</a:t>
            </a:r>
            <a:r>
              <a:rPr lang="en-US" sz="2200" dirty="0">
                <a:latin typeface="Cambria" panose="02040503050406030204" pitchFamily="18" charset="0"/>
                <a:ea typeface="Cambria" panose="02040503050406030204" pitchFamily="18" charset="0"/>
              </a:rPr>
              <a:t> give (or receive)? </a:t>
            </a:r>
            <a:br>
              <a:rPr lang="en-US" sz="2200" dirty="0">
                <a:latin typeface="Cambria" panose="02040503050406030204" pitchFamily="18" charset="0"/>
                <a:ea typeface="Cambria" panose="02040503050406030204" pitchFamily="18" charset="0"/>
              </a:rPr>
            </a:br>
            <a:r>
              <a:rPr lang="en-US" sz="2200" dirty="0">
                <a:latin typeface="Cambria" panose="02040503050406030204" pitchFamily="18" charset="0"/>
                <a:ea typeface="Cambria" panose="02040503050406030204" pitchFamily="18" charset="0"/>
              </a:rPr>
              <a:t>Or</a:t>
            </a:r>
            <a:br>
              <a:rPr lang="en-US" sz="2200" dirty="0">
                <a:latin typeface="Cambria" panose="02040503050406030204" pitchFamily="18" charset="0"/>
                <a:ea typeface="Cambria" panose="02040503050406030204" pitchFamily="18" charset="0"/>
              </a:rPr>
            </a:br>
            <a:r>
              <a:rPr lang="en-US" sz="2200" dirty="0">
                <a:latin typeface="Cambria" panose="02040503050406030204" pitchFamily="18" charset="0"/>
                <a:ea typeface="Cambria" panose="02040503050406030204" pitchFamily="18" charset="0"/>
              </a:rPr>
              <a:t>What is one piece of feedback you feel </a:t>
            </a:r>
            <a:r>
              <a:rPr lang="en-US" sz="2200" i="1" dirty="0">
                <a:latin typeface="Cambria" panose="02040503050406030204" pitchFamily="18" charset="0"/>
                <a:ea typeface="Cambria" panose="02040503050406030204" pitchFamily="18" charset="0"/>
              </a:rPr>
              <a:t>awkward</a:t>
            </a:r>
            <a:r>
              <a:rPr lang="en-US" sz="2200" dirty="0">
                <a:latin typeface="Cambria" panose="02040503050406030204" pitchFamily="18" charset="0"/>
                <a:ea typeface="Cambria" panose="02040503050406030204" pitchFamily="18" charset="0"/>
              </a:rPr>
              <a:t> giving (or receiving)? </a:t>
            </a:r>
            <a:br>
              <a:rPr lang="en-US" sz="2200" dirty="0">
                <a:latin typeface="Cambria" panose="02040503050406030204" pitchFamily="18" charset="0"/>
                <a:ea typeface="Cambria" panose="02040503050406030204" pitchFamily="18" charset="0"/>
              </a:rPr>
            </a:br>
            <a:r>
              <a:rPr lang="en-US" sz="2200" dirty="0">
                <a:latin typeface="Cambria" panose="02040503050406030204" pitchFamily="18" charset="0"/>
                <a:ea typeface="Cambria" panose="02040503050406030204" pitchFamily="18" charset="0"/>
              </a:rPr>
              <a:t>Or</a:t>
            </a:r>
            <a:br>
              <a:rPr lang="en-US" sz="2200" dirty="0">
                <a:latin typeface="Cambria" panose="02040503050406030204" pitchFamily="18" charset="0"/>
                <a:ea typeface="Cambria" panose="02040503050406030204" pitchFamily="18" charset="0"/>
              </a:rPr>
            </a:br>
            <a:r>
              <a:rPr lang="en-US" sz="2200" dirty="0">
                <a:latin typeface="Cambria" panose="02040503050406030204" pitchFamily="18" charset="0"/>
                <a:ea typeface="Cambria" panose="02040503050406030204" pitchFamily="18" charset="0"/>
              </a:rPr>
              <a:t>What is one piece of feedback that you </a:t>
            </a:r>
            <a:r>
              <a:rPr lang="en-US" sz="2200" i="1" dirty="0">
                <a:latin typeface="Cambria" panose="02040503050406030204" pitchFamily="18" charset="0"/>
                <a:ea typeface="Cambria" panose="02040503050406030204" pitchFamily="18" charset="0"/>
              </a:rPr>
              <a:t>wish</a:t>
            </a:r>
            <a:r>
              <a:rPr lang="en-US" sz="2200" dirty="0">
                <a:latin typeface="Cambria" panose="02040503050406030204" pitchFamily="18" charset="0"/>
                <a:ea typeface="Cambria" panose="02040503050406030204" pitchFamily="18" charset="0"/>
              </a:rPr>
              <a:t> you gave (or received) more often...?</a:t>
            </a:r>
            <a:br>
              <a:rPr lang="en-US" sz="2200" dirty="0">
                <a:latin typeface="Cambria" panose="02040503050406030204" pitchFamily="18" charset="0"/>
                <a:ea typeface="Cambria" panose="02040503050406030204" pitchFamily="18" charset="0"/>
              </a:rPr>
            </a:br>
            <a:r>
              <a:rPr lang="en-US" sz="2200" dirty="0">
                <a:latin typeface="Cambria" panose="02040503050406030204" pitchFamily="18" charset="0"/>
                <a:ea typeface="Cambria" panose="02040503050406030204" pitchFamily="18" charset="0"/>
              </a:rPr>
              <a:t>Write it down. </a:t>
            </a:r>
          </a:p>
        </p:txBody>
      </p:sp>
      <p:pic>
        <p:nvPicPr>
          <p:cNvPr id="8" name="Picture 5" descr="White puzzle with one red piece">
            <a:extLst>
              <a:ext uri="{FF2B5EF4-FFF2-40B4-BE49-F238E27FC236}">
                <a16:creationId xmlns:a16="http://schemas.microsoft.com/office/drawing/2014/main" id="{F08D1E77-E029-68F0-096D-E05EC26DA0A8}"/>
              </a:ext>
            </a:extLst>
          </p:cNvPr>
          <p:cNvPicPr>
            <a:picLocks noChangeAspect="1"/>
          </p:cNvPicPr>
          <p:nvPr/>
        </p:nvPicPr>
        <p:blipFill rotWithShape="1">
          <a:blip r:embed="rId2"/>
          <a:srcRect l="31702" r="3009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00AE243-A1DB-E0A0-B850-331B77E4753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smtClean="0">
                <a:solidFill>
                  <a:prstClr val="black">
                    <a:tint val="75000"/>
                  </a:prstClr>
                </a:solidFill>
                <a:latin typeface="Calibri" panose="020F0502020204030204"/>
              </a:rPr>
              <a:pPr>
                <a:spcAft>
                  <a:spcPts val="600"/>
                </a:spcAft>
                <a:defRPr/>
              </a:pPr>
              <a:t>13</a:t>
            </a:fld>
            <a:endParaRPr lang="en-US">
              <a:solidFill>
                <a:prstClr val="black">
                  <a:tint val="75000"/>
                </a:prstClr>
              </a:solidFill>
              <a:latin typeface="Calibri" panose="020F0502020204030204"/>
            </a:endParaRPr>
          </a:p>
        </p:txBody>
      </p:sp>
      <p:pic>
        <p:nvPicPr>
          <p:cNvPr id="3" name="Picture 5" descr="Logo, company name&#10;&#10;Description automatically generated with medium confidence">
            <a:extLst>
              <a:ext uri="{FF2B5EF4-FFF2-40B4-BE49-F238E27FC236}">
                <a16:creationId xmlns:a16="http://schemas.microsoft.com/office/drawing/2014/main" id="{77EBC480-8B1F-FFB7-CF79-4CE5F27A5AAA}"/>
              </a:ext>
            </a:extLst>
          </p:cNvPr>
          <p:cNvPicPr>
            <a:picLocks noChangeAspect="1"/>
          </p:cNvPicPr>
          <p:nvPr/>
        </p:nvPicPr>
        <p:blipFill>
          <a:blip r:embed="rId3"/>
          <a:stretch>
            <a:fillRect/>
          </a:stretch>
        </p:blipFill>
        <p:spPr>
          <a:xfrm>
            <a:off x="87724" y="6233760"/>
            <a:ext cx="1028700" cy="542925"/>
          </a:xfrm>
          <a:prstGeom prst="rect">
            <a:avLst/>
          </a:prstGeom>
        </p:spPr>
      </p:pic>
    </p:spTree>
    <p:extLst>
      <p:ext uri="{BB962C8B-B14F-4D97-AF65-F5344CB8AC3E}">
        <p14:creationId xmlns:p14="http://schemas.microsoft.com/office/powerpoint/2010/main" val="395427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4A606E-02A0-9AD3-22C5-DB8EB4992A14}"/>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dirty="0">
                <a:solidFill>
                  <a:schemeClr val="tx1"/>
                </a:solidFill>
                <a:latin typeface="Cambria" panose="02040503050406030204" pitchFamily="18" charset="0"/>
                <a:ea typeface="Cambria" panose="02040503050406030204" pitchFamily="18" charset="0"/>
              </a:rPr>
              <a:t>Strategy 2: </a:t>
            </a:r>
            <a:br>
              <a:rPr lang="en-US" sz="3800" kern="1200" dirty="0">
                <a:solidFill>
                  <a:schemeClr val="tx1"/>
                </a:solidFill>
                <a:latin typeface="Cambria" panose="02040503050406030204" pitchFamily="18" charset="0"/>
                <a:ea typeface="Cambria" panose="02040503050406030204" pitchFamily="18" charset="0"/>
              </a:rPr>
            </a:br>
            <a:r>
              <a:rPr lang="en-US" sz="3800" kern="1200" dirty="0">
                <a:solidFill>
                  <a:schemeClr val="tx1"/>
                </a:solidFill>
                <a:latin typeface="Cambria" panose="02040503050406030204" pitchFamily="18" charset="0"/>
                <a:ea typeface="Cambria" panose="02040503050406030204" pitchFamily="18" charset="0"/>
              </a:rPr>
              <a:t>Giving effective feedback</a:t>
            </a:r>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D58211-BF3B-BAD8-CA8F-228D29C4DC44}"/>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a:latin typeface="Cambria" panose="02040503050406030204" pitchFamily="18" charset="0"/>
                <a:ea typeface="Cambria" panose="02040503050406030204" pitchFamily="18" charset="0"/>
              </a:rPr>
              <a:t>Using virtues to acknowledge and guide desired </a:t>
            </a:r>
            <a:r>
              <a:rPr lang="en-US" sz="2200" dirty="0" err="1">
                <a:latin typeface="Cambria" panose="02040503050406030204" pitchFamily="18" charset="0"/>
                <a:ea typeface="Cambria" panose="02040503050406030204" pitchFamily="18" charset="0"/>
              </a:rPr>
              <a:t>behaviour</a:t>
            </a:r>
            <a:r>
              <a:rPr lang="en-US" sz="2200" dirty="0">
                <a:latin typeface="Cambria" panose="02040503050406030204" pitchFamily="18" charset="0"/>
                <a:ea typeface="Cambria" panose="02040503050406030204" pitchFamily="18" charset="0"/>
              </a:rPr>
              <a:t>. </a:t>
            </a:r>
          </a:p>
        </p:txBody>
      </p:sp>
      <p:pic>
        <p:nvPicPr>
          <p:cNvPr id="9" name="Picture 8" descr="Timeline&#10;&#10;Description automatically generated">
            <a:extLst>
              <a:ext uri="{FF2B5EF4-FFF2-40B4-BE49-F238E27FC236}">
                <a16:creationId xmlns:a16="http://schemas.microsoft.com/office/drawing/2014/main" id="{9BD8973B-1F69-6B99-C842-EEDE3D691430}"/>
              </a:ext>
            </a:extLst>
          </p:cNvPr>
          <p:cNvPicPr>
            <a:picLocks noChangeAspect="1"/>
          </p:cNvPicPr>
          <p:nvPr/>
        </p:nvPicPr>
        <p:blipFill>
          <a:blip r:embed="rId3"/>
          <a:stretch>
            <a:fillRect/>
          </a:stretch>
        </p:blipFill>
        <p:spPr>
          <a:xfrm>
            <a:off x="4654296" y="1418292"/>
            <a:ext cx="6903720" cy="4021416"/>
          </a:xfrm>
          <a:prstGeom prst="rect">
            <a:avLst/>
          </a:prstGeom>
        </p:spPr>
      </p:pic>
      <p:sp>
        <p:nvSpPr>
          <p:cNvPr id="4" name="Slide Number Placeholder 3">
            <a:extLst>
              <a:ext uri="{FF2B5EF4-FFF2-40B4-BE49-F238E27FC236}">
                <a16:creationId xmlns:a16="http://schemas.microsoft.com/office/drawing/2014/main" id="{E2B44DB5-F632-A764-17AA-E4E7008186A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8F63A3B-78C7-47BE-AE5E-E10140E04643}" type="slidenum">
              <a:rPr lang="en-US" smtClean="0"/>
              <a:pPr>
                <a:spcAft>
                  <a:spcPts val="600"/>
                </a:spcAft>
              </a:pPr>
              <a:t>14</a:t>
            </a:fld>
            <a:endParaRPr lang="en-US"/>
          </a:p>
        </p:txBody>
      </p:sp>
      <p:pic>
        <p:nvPicPr>
          <p:cNvPr id="5" name="Picture 5" descr="Logo, company name&#10;&#10;Description automatically generated with medium confidence">
            <a:extLst>
              <a:ext uri="{FF2B5EF4-FFF2-40B4-BE49-F238E27FC236}">
                <a16:creationId xmlns:a16="http://schemas.microsoft.com/office/drawing/2014/main" id="{B1E17E4E-0ABA-20F5-53E4-1144D5B977C6}"/>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2178539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27DA65-27C3-3AA1-722D-E6C45058FC33}"/>
              </a:ext>
            </a:extLst>
          </p:cNvPr>
          <p:cNvSpPr>
            <a:spLocks noGrp="1"/>
          </p:cNvSpPr>
          <p:nvPr>
            <p:ph type="title"/>
          </p:nvPr>
        </p:nvSpPr>
        <p:spPr>
          <a:xfrm>
            <a:off x="1046746" y="586822"/>
            <a:ext cx="3560252" cy="1645920"/>
          </a:xfrm>
        </p:spPr>
        <p:txBody>
          <a:bodyPr vert="horz" lIns="91440" tIns="45720" rIns="91440" bIns="45720" rtlCol="0" anchor="ctr">
            <a:normAutofit fontScale="90000"/>
          </a:bodyPr>
          <a:lstStyle/>
          <a:p>
            <a:r>
              <a:rPr lang="en-US" sz="3200" kern="1200" dirty="0">
                <a:solidFill>
                  <a:schemeClr val="tx1"/>
                </a:solidFill>
                <a:latin typeface="Cambria" panose="02040503050406030204" pitchFamily="18" charset="0"/>
                <a:ea typeface="Cambria" panose="02040503050406030204" pitchFamily="18" charset="0"/>
              </a:rPr>
              <a:t>Practice re-phrasing feedback as virtues-based feedback.  </a:t>
            </a: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2802CA61-29B3-3C14-4B9E-C5281888A511}"/>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In breakout rooms, work together to figure out how to rephrase the feedback as virtues-based feedback.</a:t>
            </a:r>
          </a:p>
          <a:p>
            <a:pPr indent="-228600">
              <a:lnSpc>
                <a:spcPct val="90000"/>
              </a:lnSpc>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Refer to the handouts emailed around earlier, including the speaking the language </a:t>
            </a:r>
          </a:p>
          <a:p>
            <a:pPr indent="-228600">
              <a:lnSpc>
                <a:spcPct val="90000"/>
              </a:lnSpc>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And virtues list </a:t>
            </a:r>
          </a:p>
        </p:txBody>
      </p:sp>
      <p:pic>
        <p:nvPicPr>
          <p:cNvPr id="6" name="Picture 5" descr="Text&#10;&#10;Description automatically generated with low confidence">
            <a:extLst>
              <a:ext uri="{FF2B5EF4-FFF2-40B4-BE49-F238E27FC236}">
                <a16:creationId xmlns:a16="http://schemas.microsoft.com/office/drawing/2014/main" id="{E3E80DA8-B6ED-83B4-D06D-99EAEB66EF05}"/>
              </a:ext>
            </a:extLst>
          </p:cNvPr>
          <p:cNvPicPr>
            <a:picLocks noChangeAspect="1"/>
          </p:cNvPicPr>
          <p:nvPr/>
        </p:nvPicPr>
        <p:blipFill>
          <a:blip r:embed="rId3"/>
          <a:stretch>
            <a:fillRect/>
          </a:stretch>
        </p:blipFill>
        <p:spPr>
          <a:xfrm>
            <a:off x="557784" y="3526979"/>
            <a:ext cx="11164824" cy="1898018"/>
          </a:xfrm>
          <a:prstGeom prst="rect">
            <a:avLst/>
          </a:prstGeom>
        </p:spPr>
      </p:pic>
      <p:sp>
        <p:nvSpPr>
          <p:cNvPr id="4" name="Slide Number Placeholder 3">
            <a:extLst>
              <a:ext uri="{FF2B5EF4-FFF2-40B4-BE49-F238E27FC236}">
                <a16:creationId xmlns:a16="http://schemas.microsoft.com/office/drawing/2014/main" id="{F00AE243-A1DB-E0A0-B850-331B77E4753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8F63A3B-78C7-47BE-AE5E-E10140E04643}" type="slidenum">
              <a:rPr lang="en-US">
                <a:solidFill>
                  <a:schemeClr val="tx1">
                    <a:lumMod val="50000"/>
                    <a:lumOff val="50000"/>
                  </a:schemeClr>
                </a:solidFill>
              </a:rPr>
              <a:pPr>
                <a:spcAft>
                  <a:spcPts val="600"/>
                </a:spcAft>
              </a:pPr>
              <a:t>15</a:t>
            </a:fld>
            <a:endParaRPr lang="en-US">
              <a:solidFill>
                <a:schemeClr val="tx1">
                  <a:lumMod val="50000"/>
                  <a:lumOff val="50000"/>
                </a:schemeClr>
              </a:solidFill>
            </a:endParaRPr>
          </a:p>
        </p:txBody>
      </p:sp>
      <p:pic>
        <p:nvPicPr>
          <p:cNvPr id="3" name="Picture 5" descr="Logo, company name&#10;&#10;Description automatically generated with medium confidence">
            <a:extLst>
              <a:ext uri="{FF2B5EF4-FFF2-40B4-BE49-F238E27FC236}">
                <a16:creationId xmlns:a16="http://schemas.microsoft.com/office/drawing/2014/main" id="{BF26B38B-6A17-13F7-645D-E9050024A484}"/>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3655459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1721F-61E1-4C1C-8417-2B02331CAB2D}"/>
              </a:ext>
            </a:extLst>
          </p:cNvPr>
          <p:cNvSpPr>
            <a:spLocks noGrp="1"/>
          </p:cNvSpPr>
          <p:nvPr>
            <p:ph type="title"/>
          </p:nvPr>
        </p:nvSpPr>
        <p:spPr>
          <a:xfrm>
            <a:off x="3085323" y="661647"/>
            <a:ext cx="10515600" cy="1325563"/>
          </a:xfrm>
        </p:spPr>
        <p:txBody>
          <a:bodyPr>
            <a:normAutofit/>
          </a:bodyPr>
          <a:lstStyle/>
          <a:p>
            <a:r>
              <a:rPr lang="en-AU" sz="3600" b="1" dirty="0">
                <a:latin typeface="Cambria" panose="02040503050406030204" pitchFamily="18" charset="0"/>
                <a:ea typeface="Cambria" panose="02040503050406030204" pitchFamily="18" charset="0"/>
              </a:rPr>
              <a:t>Break – 11.05am</a:t>
            </a:r>
            <a:endParaRPr lang="en-AU" sz="3600" b="1" i="1"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813EADE8-177E-42E6-BDFC-4D17180B4F24}"/>
              </a:ext>
            </a:extLst>
          </p:cNvPr>
          <p:cNvSpPr>
            <a:spLocks noGrp="1"/>
          </p:cNvSpPr>
          <p:nvPr>
            <p:ph idx="1"/>
          </p:nvPr>
        </p:nvSpPr>
        <p:spPr>
          <a:xfrm>
            <a:off x="3085323" y="1670617"/>
            <a:ext cx="3279254" cy="2183645"/>
          </a:xfrm>
        </p:spPr>
        <p:txBody>
          <a:bodyPr>
            <a:normAutofit/>
          </a:bodyPr>
          <a:lstStyle/>
          <a:p>
            <a:pPr marL="0" indent="0">
              <a:buNone/>
            </a:pPr>
            <a:r>
              <a:rPr lang="en-AU" sz="2400" dirty="0">
                <a:latin typeface="Cambria" panose="02040503050406030204" pitchFamily="18" charset="0"/>
                <a:ea typeface="Cambria" panose="02040503050406030204" pitchFamily="18" charset="0"/>
              </a:rPr>
              <a:t>10 minutes</a:t>
            </a:r>
          </a:p>
        </p:txBody>
      </p:sp>
      <p:pic>
        <p:nvPicPr>
          <p:cNvPr id="12" name="Picture 11">
            <a:extLst>
              <a:ext uri="{FF2B5EF4-FFF2-40B4-BE49-F238E27FC236}">
                <a16:creationId xmlns:a16="http://schemas.microsoft.com/office/drawing/2014/main" id="{7B46C2A3-1124-1D0A-4313-4A9C80D05256}"/>
              </a:ext>
            </a:extLst>
          </p:cNvPr>
          <p:cNvPicPr>
            <a:picLocks noChangeAspect="1"/>
          </p:cNvPicPr>
          <p:nvPr/>
        </p:nvPicPr>
        <p:blipFill>
          <a:blip r:embed="rId3"/>
          <a:stretch>
            <a:fillRect/>
          </a:stretch>
        </p:blipFill>
        <p:spPr>
          <a:xfrm>
            <a:off x="83311" y="6267407"/>
            <a:ext cx="891474" cy="492599"/>
          </a:xfrm>
          <a:prstGeom prst="rect">
            <a:avLst/>
          </a:prstGeom>
        </p:spPr>
      </p:pic>
      <p:pic>
        <p:nvPicPr>
          <p:cNvPr id="1026" name="Picture 2" descr="Take a break">
            <a:extLst>
              <a:ext uri="{FF2B5EF4-FFF2-40B4-BE49-F238E27FC236}">
                <a16:creationId xmlns:a16="http://schemas.microsoft.com/office/drawing/2014/main" id="{E975128F-8D87-6772-CD90-EA296C8C5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323" y="2668923"/>
            <a:ext cx="3823968" cy="286797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3">
            <a:extLst>
              <a:ext uri="{FF2B5EF4-FFF2-40B4-BE49-F238E27FC236}">
                <a16:creationId xmlns:a16="http://schemas.microsoft.com/office/drawing/2014/main" id="{447F651D-AFC4-5498-184B-B5F529D08740}"/>
              </a:ext>
            </a:extLst>
          </p:cNvPr>
          <p:cNvSpPr txBox="1">
            <a:spLocks/>
          </p:cNvSpPr>
          <p:nvPr/>
        </p:nvSpPr>
        <p:spPr>
          <a:xfrm flipH="1">
            <a:off x="8998857" y="3984704"/>
            <a:ext cx="3193139" cy="2873297"/>
          </a:xfrm>
          <a:prstGeom prst="rtTriangle">
            <a:avLst/>
          </a:prstGeom>
          <a:solidFill>
            <a:srgbClr val="E1D0C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endParaRPr lang="en-US"/>
          </a:p>
        </p:txBody>
      </p:sp>
      <p:pic>
        <p:nvPicPr>
          <p:cNvPr id="5" name="Picture 5">
            <a:extLst>
              <a:ext uri="{FF2B5EF4-FFF2-40B4-BE49-F238E27FC236}">
                <a16:creationId xmlns:a16="http://schemas.microsoft.com/office/drawing/2014/main" id="{6FE59392-7BC4-1B64-8A93-2E5BB130D65A}"/>
              </a:ext>
            </a:extLst>
          </p:cNvPr>
          <p:cNvPicPr>
            <a:picLocks noChangeAspect="1"/>
          </p:cNvPicPr>
          <p:nvPr/>
        </p:nvPicPr>
        <p:blipFill>
          <a:blip r:embed="rId5"/>
          <a:stretch>
            <a:fillRect/>
          </a:stretch>
        </p:blipFill>
        <p:spPr>
          <a:xfrm>
            <a:off x="87724" y="6233760"/>
            <a:ext cx="1028700" cy="542925"/>
          </a:xfrm>
          <a:prstGeom prst="rect">
            <a:avLst/>
          </a:prstGeom>
        </p:spPr>
      </p:pic>
      <p:sp>
        <p:nvSpPr>
          <p:cNvPr id="6" name="Slide Number Placeholder 5">
            <a:extLst>
              <a:ext uri="{FF2B5EF4-FFF2-40B4-BE49-F238E27FC236}">
                <a16:creationId xmlns:a16="http://schemas.microsoft.com/office/drawing/2014/main" id="{BC677249-4243-C496-9A51-E2F31E27D7A2}"/>
              </a:ext>
            </a:extLst>
          </p:cNvPr>
          <p:cNvSpPr>
            <a:spLocks noGrp="1"/>
          </p:cNvSpPr>
          <p:nvPr>
            <p:ph type="sldNum" sz="quarter" idx="12"/>
          </p:nvPr>
        </p:nvSpPr>
        <p:spPr/>
        <p:txBody>
          <a:bodyPr/>
          <a:lstStyle/>
          <a:p>
            <a:fld id="{48F63A3B-78C7-47BE-AE5E-E10140E04643}" type="slidenum">
              <a:rPr lang="en-US" smtClean="0"/>
              <a:t>16</a:t>
            </a:fld>
            <a:endParaRPr lang="en-US"/>
          </a:p>
        </p:txBody>
      </p:sp>
    </p:spTree>
    <p:extLst>
      <p:ext uri="{BB962C8B-B14F-4D97-AF65-F5344CB8AC3E}">
        <p14:creationId xmlns:p14="http://schemas.microsoft.com/office/powerpoint/2010/main" val="2736810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258FD-4907-E2BC-2C08-762E44B72F45}"/>
              </a:ext>
            </a:extLst>
          </p:cNvPr>
          <p:cNvSpPr>
            <a:spLocks noGrp="1"/>
          </p:cNvSpPr>
          <p:nvPr>
            <p:ph type="title"/>
          </p:nvPr>
        </p:nvSpPr>
        <p:spPr>
          <a:xfrm>
            <a:off x="956826" y="1112969"/>
            <a:ext cx="3937298" cy="4166010"/>
          </a:xfrm>
        </p:spPr>
        <p:txBody>
          <a:bodyPr>
            <a:normAutofit/>
          </a:bodyPr>
          <a:lstStyle/>
          <a:p>
            <a:r>
              <a:rPr lang="en-US" sz="4100">
                <a:solidFill>
                  <a:srgbClr val="FFFFFF"/>
                </a:solidFill>
                <a:latin typeface="Cambria" panose="02040503050406030204" pitchFamily="18" charset="0"/>
                <a:ea typeface="Cambria" panose="02040503050406030204" pitchFamily="18" charset="0"/>
              </a:rPr>
              <a:t>Communicating with others about mental health</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F3029DD-A68D-F77B-2632-79586F41B653}"/>
              </a:ext>
            </a:extLst>
          </p:cNvPr>
          <p:cNvSpPr>
            <a:spLocks noGrp="1"/>
          </p:cNvSpPr>
          <p:nvPr>
            <p:ph idx="1"/>
          </p:nvPr>
        </p:nvSpPr>
        <p:spPr>
          <a:xfrm>
            <a:off x="6096000" y="820880"/>
            <a:ext cx="5257799" cy="4889350"/>
          </a:xfrm>
        </p:spPr>
        <p:txBody>
          <a:bodyPr anchor="t">
            <a:normAutofit/>
          </a:bodyPr>
          <a:lstStyle/>
          <a:p>
            <a:r>
              <a:rPr lang="en-US" sz="2400">
                <a:latin typeface="Cambria" panose="02040503050406030204" pitchFamily="18" charset="0"/>
                <a:ea typeface="Cambria" panose="02040503050406030204" pitchFamily="18" charset="0"/>
              </a:rPr>
              <a:t>Promote connection and help seeking </a:t>
            </a:r>
          </a:p>
          <a:p>
            <a:endParaRPr lang="en-US" sz="2400">
              <a:latin typeface="Cambria" panose="02040503050406030204" pitchFamily="18" charset="0"/>
              <a:ea typeface="Cambria" panose="02040503050406030204" pitchFamily="18" charset="0"/>
            </a:endParaRPr>
          </a:p>
          <a:p>
            <a:r>
              <a:rPr lang="en-US" sz="2400">
                <a:latin typeface="Cambria" panose="02040503050406030204" pitchFamily="18" charset="0"/>
                <a:ea typeface="Cambria" panose="02040503050406030204" pitchFamily="18" charset="0"/>
              </a:rPr>
              <a:t>Social support is a critical survival need</a:t>
            </a:r>
          </a:p>
          <a:p>
            <a:endParaRPr lang="en-US" sz="2400">
              <a:latin typeface="Cambria" panose="02040503050406030204" pitchFamily="18" charset="0"/>
              <a:ea typeface="Cambria" panose="02040503050406030204" pitchFamily="18" charset="0"/>
            </a:endParaRPr>
          </a:p>
          <a:p>
            <a:r>
              <a:rPr lang="en-US" sz="2400">
                <a:latin typeface="Cambria" panose="02040503050406030204" pitchFamily="18" charset="0"/>
                <a:ea typeface="Cambria" panose="02040503050406030204" pitchFamily="18" charset="0"/>
              </a:rPr>
              <a:t>We all need to be heard, and feel seen/important to others around us</a:t>
            </a:r>
          </a:p>
          <a:p>
            <a:endParaRPr lang="en-US" sz="2400">
              <a:latin typeface="Cambria" panose="02040503050406030204" pitchFamily="18" charset="0"/>
              <a:ea typeface="Cambria" panose="02040503050406030204" pitchFamily="18" charset="0"/>
            </a:endParaRPr>
          </a:p>
          <a:p>
            <a:r>
              <a:rPr lang="en-US" sz="2400">
                <a:latin typeface="Cambria" panose="02040503050406030204" pitchFamily="18" charset="0"/>
                <a:ea typeface="Cambria" panose="02040503050406030204" pitchFamily="18" charset="0"/>
              </a:rPr>
              <a:t>You might change someone’s journey through life with a conversation</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5">
            <a:extLst>
              <a:ext uri="{FF2B5EF4-FFF2-40B4-BE49-F238E27FC236}">
                <a16:creationId xmlns:a16="http://schemas.microsoft.com/office/drawing/2014/main" id="{30283A5E-3E55-62AC-4756-6267517F1564}"/>
              </a:ext>
            </a:extLst>
          </p:cNvPr>
          <p:cNvPicPr>
            <a:picLocks noChangeAspect="1"/>
          </p:cNvPicPr>
          <p:nvPr/>
        </p:nvPicPr>
        <p:blipFill>
          <a:blip r:embed="rId3"/>
          <a:stretch>
            <a:fillRect/>
          </a:stretch>
        </p:blipFill>
        <p:spPr>
          <a:xfrm>
            <a:off x="87724" y="6233760"/>
            <a:ext cx="1028700" cy="542925"/>
          </a:xfrm>
          <a:prstGeom prst="rect">
            <a:avLst/>
          </a:prstGeom>
        </p:spPr>
      </p:pic>
    </p:spTree>
    <p:extLst>
      <p:ext uri="{BB962C8B-B14F-4D97-AF65-F5344CB8AC3E}">
        <p14:creationId xmlns:p14="http://schemas.microsoft.com/office/powerpoint/2010/main" val="1457327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c 32">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DFB25-73DB-E550-C9F5-BFA40E8F69FC}"/>
              </a:ext>
            </a:extLst>
          </p:cNvPr>
          <p:cNvSpPr>
            <a:spLocks noGrp="1"/>
          </p:cNvSpPr>
          <p:nvPr>
            <p:ph type="title"/>
          </p:nvPr>
        </p:nvSpPr>
        <p:spPr>
          <a:xfrm>
            <a:off x="838200" y="647593"/>
            <a:ext cx="4467792" cy="3060541"/>
          </a:xfrm>
        </p:spPr>
        <p:txBody>
          <a:bodyPr vert="horz" lIns="91440" tIns="45720" rIns="91440" bIns="45720" rtlCol="0" anchor="b">
            <a:normAutofit/>
          </a:bodyPr>
          <a:lstStyle/>
          <a:p>
            <a:pPr algn="ctr"/>
            <a:r>
              <a:rPr lang="en-US" sz="5100" kern="1200">
                <a:solidFill>
                  <a:srgbClr val="FFFFFF"/>
                </a:solidFill>
                <a:latin typeface="+mj-lt"/>
                <a:ea typeface="+mj-ea"/>
                <a:cs typeface="+mj-cs"/>
              </a:rPr>
              <a:t>Communication skills</a:t>
            </a:r>
          </a:p>
        </p:txBody>
      </p:sp>
      <p:pic>
        <p:nvPicPr>
          <p:cNvPr id="5" name="Content Placeholder 4" descr="Diagram&#10;&#10;Description automatically generated">
            <a:extLst>
              <a:ext uri="{FF2B5EF4-FFF2-40B4-BE49-F238E27FC236}">
                <a16:creationId xmlns:a16="http://schemas.microsoft.com/office/drawing/2014/main" id="{41693E80-38FC-E121-FC1E-304DF6B4FB83}"/>
              </a:ext>
            </a:extLst>
          </p:cNvPr>
          <p:cNvPicPr>
            <a:picLocks noChangeAspect="1"/>
          </p:cNvPicPr>
          <p:nvPr/>
        </p:nvPicPr>
        <p:blipFill>
          <a:blip r:embed="rId3"/>
          <a:stretch>
            <a:fillRect/>
          </a:stretch>
        </p:blipFill>
        <p:spPr>
          <a:xfrm>
            <a:off x="6151798" y="2238425"/>
            <a:ext cx="4252055" cy="2381150"/>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pic>
        <p:nvPicPr>
          <p:cNvPr id="3" name="Picture 5">
            <a:extLst>
              <a:ext uri="{FF2B5EF4-FFF2-40B4-BE49-F238E27FC236}">
                <a16:creationId xmlns:a16="http://schemas.microsoft.com/office/drawing/2014/main" id="{14EF2DC0-C9D4-3E91-E46D-A26F0FA5C192}"/>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2123583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B0238EB-2FED-D450-455A-C7E107A7AFEC}"/>
              </a:ext>
            </a:extLst>
          </p:cNvPr>
          <p:cNvSpPr txBox="1"/>
          <p:nvPr/>
        </p:nvSpPr>
        <p:spPr>
          <a:xfrm>
            <a:off x="1214325" y="1537929"/>
            <a:ext cx="841630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mbria"/>
                <a:ea typeface="+mn-ea"/>
                <a:cs typeface="+mn-cs"/>
              </a:rPr>
              <a:t>Mental Health Council of Tasmania: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1" i="0" u="none" strike="noStrike" kern="1200" cap="none" spc="0" normalizeH="0" baseline="0" noProof="0" dirty="0">
              <a:ln>
                <a:noFill/>
              </a:ln>
              <a:solidFill>
                <a:prstClr val="black"/>
              </a:solidFill>
              <a:effectLst/>
              <a:uLnTx/>
              <a:uFillTx/>
              <a:latin typeface="Cambr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mbria"/>
                <a:ea typeface="+mn-ea"/>
                <a:cs typeface="+mn-cs"/>
              </a:rPr>
              <a:t>Talking about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1" i="0" u="none" strike="noStrike" kern="1200" cap="none" spc="0" normalizeH="0" baseline="0" noProof="0" dirty="0">
              <a:ln>
                <a:noFill/>
              </a:ln>
              <a:solidFill>
                <a:prstClr val="black"/>
              </a:solidFill>
              <a:effectLst/>
              <a:uLnTx/>
              <a:uFillTx/>
              <a:latin typeface="Cambri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Why it’s important to check in on colleagues, family and friends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How stigma plays a role in having conversations about mental health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Making conversations easier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5443035-040C-053A-36B5-1B89382A8E4B}"/>
              </a:ext>
            </a:extLst>
          </p:cNvPr>
          <p:cNvSpPr txBox="1"/>
          <p:nvPr/>
        </p:nvSpPr>
        <p:spPr>
          <a:xfrm>
            <a:off x="1849962" y="2172253"/>
            <a:ext cx="71090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mn-ea"/>
                <a:cs typeface="Segoe UI"/>
              </a:rPr>
              <a:t>​</a:t>
            </a:r>
            <a:endParaRPr kumimoji="0" lang="en-US" sz="1800" b="0" i="0" u="none" strike="noStrike" kern="1200" cap="none" spc="0" normalizeH="0" baseline="0" noProof="0" dirty="0">
              <a:ln>
                <a:noFill/>
              </a:ln>
              <a:solidFill>
                <a:prstClr val="black"/>
              </a:solidFill>
              <a:effectLst/>
              <a:uLnTx/>
              <a:uFillTx/>
              <a:latin typeface="Cambria"/>
              <a:ea typeface="Cambri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mbria"/>
                <a:ea typeface="+mn-ea"/>
                <a:cs typeface="Segoe UI"/>
              </a:rPr>
              <a:t>​</a:t>
            </a:r>
            <a:endParaRPr kumimoji="0" lang="en-AU" sz="1800" b="0" i="0" u="none" strike="noStrike" kern="1200" cap="none" spc="0" normalizeH="0" baseline="0" noProof="0" dirty="0">
              <a:ln>
                <a:noFill/>
              </a:ln>
              <a:solidFill>
                <a:prstClr val="black"/>
              </a:solidFill>
              <a:effectLst/>
              <a:uLnTx/>
              <a:uFillTx/>
              <a:latin typeface="Cambria"/>
              <a:ea typeface="Cambria"/>
              <a:cs typeface="Segoe UI"/>
            </a:endParaRPr>
          </a:p>
        </p:txBody>
      </p:sp>
      <p:pic>
        <p:nvPicPr>
          <p:cNvPr id="3" name="Picture 2">
            <a:extLst>
              <a:ext uri="{FF2B5EF4-FFF2-40B4-BE49-F238E27FC236}">
                <a16:creationId xmlns:a16="http://schemas.microsoft.com/office/drawing/2014/main" id="{59F4F33A-9997-5C68-35F9-496CD2AA5D67}"/>
              </a:ext>
            </a:extLst>
          </p:cNvPr>
          <p:cNvPicPr>
            <a:picLocks noChangeAspect="1"/>
          </p:cNvPicPr>
          <p:nvPr/>
        </p:nvPicPr>
        <p:blipFill>
          <a:blip r:embed="rId3"/>
          <a:stretch>
            <a:fillRect/>
          </a:stretch>
        </p:blipFill>
        <p:spPr>
          <a:xfrm>
            <a:off x="87724" y="6271390"/>
            <a:ext cx="1028700" cy="542925"/>
          </a:xfrm>
          <a:prstGeom prst="rect">
            <a:avLst/>
          </a:prstGeom>
        </p:spPr>
      </p:pic>
    </p:spTree>
    <p:extLst>
      <p:ext uri="{BB962C8B-B14F-4D97-AF65-F5344CB8AC3E}">
        <p14:creationId xmlns:p14="http://schemas.microsoft.com/office/powerpoint/2010/main" val="306958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E9893C-0983-05F2-5032-011A79E67869}"/>
              </a:ext>
            </a:extLst>
          </p:cNvPr>
          <p:cNvPicPr>
            <a:picLocks noChangeAspect="1"/>
          </p:cNvPicPr>
          <p:nvPr/>
        </p:nvPicPr>
        <p:blipFill>
          <a:blip r:embed="rId2"/>
          <a:stretch>
            <a:fillRect/>
          </a:stretch>
        </p:blipFill>
        <p:spPr>
          <a:xfrm>
            <a:off x="83311" y="6267407"/>
            <a:ext cx="891474" cy="492599"/>
          </a:xfrm>
          <a:prstGeom prst="rect">
            <a:avLst/>
          </a:prstGeom>
        </p:spPr>
      </p:pic>
      <p:pic>
        <p:nvPicPr>
          <p:cNvPr id="2" name="Picture 2">
            <a:extLst>
              <a:ext uri="{FF2B5EF4-FFF2-40B4-BE49-F238E27FC236}">
                <a16:creationId xmlns:a16="http://schemas.microsoft.com/office/drawing/2014/main" id="{ED26E097-659B-C6DC-D9D4-93A8A2569F78}"/>
              </a:ext>
            </a:extLst>
          </p:cNvPr>
          <p:cNvPicPr>
            <a:picLocks noChangeAspect="1"/>
          </p:cNvPicPr>
          <p:nvPr/>
        </p:nvPicPr>
        <p:blipFill>
          <a:blip r:embed="rId3"/>
          <a:stretch>
            <a:fillRect/>
          </a:stretch>
        </p:blipFill>
        <p:spPr>
          <a:xfrm>
            <a:off x="87724" y="6271390"/>
            <a:ext cx="1028700" cy="542925"/>
          </a:xfrm>
          <a:prstGeom prst="rect">
            <a:avLst/>
          </a:prstGeom>
        </p:spPr>
      </p:pic>
    </p:spTree>
    <p:extLst>
      <p:ext uri="{BB962C8B-B14F-4D97-AF65-F5344CB8AC3E}">
        <p14:creationId xmlns:p14="http://schemas.microsoft.com/office/powerpoint/2010/main" val="221022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A297797-5C89-4791-8204-AB071FA1F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C226CD-7219-1294-44FF-FDA0E097E6A3}"/>
              </a:ext>
            </a:extLst>
          </p:cNvPr>
          <p:cNvSpPr>
            <a:spLocks noGrp="1"/>
          </p:cNvSpPr>
          <p:nvPr>
            <p:ph type="title"/>
          </p:nvPr>
        </p:nvSpPr>
        <p:spPr>
          <a:xfrm>
            <a:off x="643468" y="643467"/>
            <a:ext cx="4804064" cy="5571065"/>
          </a:xfrm>
        </p:spPr>
        <p:txBody>
          <a:bodyPr>
            <a:normAutofit/>
          </a:bodyPr>
          <a:lstStyle/>
          <a:p>
            <a:r>
              <a:rPr lang="en-AU" sz="3600">
                <a:latin typeface="Cambria" panose="02040503050406030204" pitchFamily="18" charset="0"/>
                <a:ea typeface="Cambria" panose="02040503050406030204" pitchFamily="18" charset="0"/>
              </a:rPr>
              <a:t>Reducing mental illness stigma</a:t>
            </a:r>
          </a:p>
        </p:txBody>
      </p:sp>
      <p:sp>
        <p:nvSpPr>
          <p:cNvPr id="52" name="Freeform: Shape 51">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Rectangle 53">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626544E-C58D-BE12-785D-A7B94DA64407}"/>
              </a:ext>
            </a:extLst>
          </p:cNvPr>
          <p:cNvSpPr>
            <a:spLocks noGrp="1"/>
          </p:cNvSpPr>
          <p:nvPr>
            <p:ph idx="1"/>
          </p:nvPr>
        </p:nvSpPr>
        <p:spPr>
          <a:xfrm>
            <a:off x="6090998" y="643467"/>
            <a:ext cx="5457533" cy="5571065"/>
          </a:xfrm>
        </p:spPr>
        <p:txBody>
          <a:bodyPr anchor="ctr">
            <a:normAutofit/>
          </a:bodyPr>
          <a:lstStyle/>
          <a:p>
            <a:pPr marL="0" indent="0">
              <a:buNone/>
            </a:pPr>
            <a:r>
              <a:rPr lang="en-AU" sz="2000" b="0" i="0" dirty="0">
                <a:effectLst/>
                <a:latin typeface="Cambria" panose="02040503050406030204" pitchFamily="18" charset="0"/>
                <a:ea typeface="Cambria" panose="02040503050406030204" pitchFamily="18" charset="0"/>
              </a:rPr>
              <a:t>Everyone can help reduce stigma about mental illness. Some simple ways that you can do this are: </a:t>
            </a:r>
          </a:p>
          <a:p>
            <a:r>
              <a:rPr lang="en-AU" sz="2000" dirty="0">
                <a:latin typeface="Cambria" panose="02040503050406030204" pitchFamily="18" charset="0"/>
                <a:ea typeface="Cambria" panose="02040503050406030204" pitchFamily="18" charset="0"/>
              </a:rPr>
              <a:t>A</a:t>
            </a:r>
            <a:r>
              <a:rPr lang="en-AU" sz="2000" b="0" i="0" dirty="0">
                <a:effectLst/>
                <a:latin typeface="Cambria" panose="02040503050406030204" pitchFamily="18" charset="0"/>
                <a:ea typeface="Cambria" panose="02040503050406030204" pitchFamily="18" charset="0"/>
              </a:rPr>
              <a:t>ctively </a:t>
            </a:r>
            <a:r>
              <a:rPr lang="en-AU" sz="2000" b="1" i="0" dirty="0">
                <a:effectLst/>
                <a:latin typeface="Cambria" panose="02040503050406030204" pitchFamily="18" charset="0"/>
                <a:ea typeface="Cambria" panose="02040503050406030204" pitchFamily="18" charset="0"/>
              </a:rPr>
              <a:t>dispelling myths </a:t>
            </a:r>
            <a:r>
              <a:rPr lang="en-AU" sz="2000" b="0" i="0" dirty="0">
                <a:effectLst/>
                <a:latin typeface="Cambria" panose="02040503050406030204" pitchFamily="18" charset="0"/>
                <a:ea typeface="Cambria" panose="02040503050406030204" pitchFamily="18" charset="0"/>
              </a:rPr>
              <a:t>and educating people against harmful, inaccurate stereotyping when negative stereotypes come up in conversation or in the media.</a:t>
            </a:r>
          </a:p>
          <a:p>
            <a:r>
              <a:rPr lang="en-AU" sz="2000" b="0" i="0" dirty="0">
                <a:effectLst/>
                <a:latin typeface="Cambria" panose="02040503050406030204" pitchFamily="18" charset="0"/>
                <a:ea typeface="Cambria" panose="02040503050406030204" pitchFamily="18" charset="0"/>
              </a:rPr>
              <a:t>Being </a:t>
            </a:r>
            <a:r>
              <a:rPr lang="en-AU" sz="2000" b="1" i="0" dirty="0">
                <a:effectLst/>
                <a:latin typeface="Cambria" panose="02040503050406030204" pitchFamily="18" charset="0"/>
                <a:ea typeface="Cambria" panose="02040503050406030204" pitchFamily="18" charset="0"/>
              </a:rPr>
              <a:t>mindful about the words you use </a:t>
            </a:r>
            <a:r>
              <a:rPr lang="en-AU" sz="2000" b="0" i="0" dirty="0">
                <a:effectLst/>
                <a:latin typeface="Cambria" panose="02040503050406030204" pitchFamily="18" charset="0"/>
                <a:ea typeface="Cambria" panose="02040503050406030204" pitchFamily="18" charset="0"/>
              </a:rPr>
              <a:t>when describing yourself or others, avoiding insensitive and hurtful words, and words which define a person by their condition.</a:t>
            </a:r>
          </a:p>
          <a:p>
            <a:r>
              <a:rPr lang="en-AU" sz="2000" b="1" i="0" dirty="0">
                <a:effectLst/>
                <a:latin typeface="Cambria" panose="02040503050406030204" pitchFamily="18" charset="0"/>
                <a:ea typeface="Cambria" panose="02040503050406030204" pitchFamily="18" charset="0"/>
              </a:rPr>
              <a:t>Speaking up </a:t>
            </a:r>
            <a:r>
              <a:rPr lang="en-AU" sz="2000" b="0" i="0" dirty="0">
                <a:effectLst/>
                <a:latin typeface="Cambria" panose="02040503050406030204" pitchFamily="18" charset="0"/>
                <a:ea typeface="Cambria" panose="02040503050406030204" pitchFamily="18" charset="0"/>
              </a:rPr>
              <a:t>when you hear people make inappropriate comments about mental illness..</a:t>
            </a:r>
          </a:p>
          <a:p>
            <a:endParaRPr lang="en-AU" sz="2000" dirty="0"/>
          </a:p>
        </p:txBody>
      </p:sp>
      <p:sp>
        <p:nvSpPr>
          <p:cNvPr id="4" name="Slide Number Placeholder 3">
            <a:extLst>
              <a:ext uri="{FF2B5EF4-FFF2-40B4-BE49-F238E27FC236}">
                <a16:creationId xmlns:a16="http://schemas.microsoft.com/office/drawing/2014/main" id="{57B4B5C3-8B9A-8BC6-4DE6-7C35B5375CCB}"/>
              </a:ext>
            </a:extLst>
          </p:cNvPr>
          <p:cNvSpPr>
            <a:spLocks noGrp="1"/>
          </p:cNvSpPr>
          <p:nvPr>
            <p:ph type="sldNum" sz="quarter" idx="12"/>
          </p:nvPr>
        </p:nvSpPr>
        <p:spPr>
          <a:xfrm>
            <a:off x="8805333" y="6356350"/>
            <a:ext cx="2743200" cy="365125"/>
          </a:xfrm>
        </p:spPr>
        <p:txBody>
          <a:bodyPr>
            <a:normAutofit/>
          </a:bodyPr>
          <a:lstStyle/>
          <a:p>
            <a:pPr>
              <a:spcAft>
                <a:spcPts val="600"/>
              </a:spcAft>
            </a:pPr>
            <a:fld id="{48F63A3B-78C7-47BE-AE5E-E10140E04643}" type="slidenum">
              <a:rPr lang="en-US" smtClean="0"/>
              <a:pPr>
                <a:spcAft>
                  <a:spcPts val="600"/>
                </a:spcAft>
              </a:pPr>
              <a:t>20</a:t>
            </a:fld>
            <a:endParaRPr lang="en-US"/>
          </a:p>
        </p:txBody>
      </p:sp>
      <p:sp>
        <p:nvSpPr>
          <p:cNvPr id="56" name="Rectangle 5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Logo, company name&#10;&#10;Description automatically generated with medium confidence">
            <a:extLst>
              <a:ext uri="{FF2B5EF4-FFF2-40B4-BE49-F238E27FC236}">
                <a16:creationId xmlns:a16="http://schemas.microsoft.com/office/drawing/2014/main" id="{4CD4D354-67F4-2DB6-9DC8-E1D0A8C7AEE2}"/>
              </a:ext>
            </a:extLst>
          </p:cNvPr>
          <p:cNvPicPr>
            <a:picLocks noChangeAspect="1"/>
          </p:cNvPicPr>
          <p:nvPr/>
        </p:nvPicPr>
        <p:blipFill>
          <a:blip r:embed="rId3"/>
          <a:stretch>
            <a:fillRect/>
          </a:stretch>
        </p:blipFill>
        <p:spPr>
          <a:xfrm>
            <a:off x="12465" y="6233760"/>
            <a:ext cx="1028700" cy="542925"/>
          </a:xfrm>
          <a:prstGeom prst="rect">
            <a:avLst/>
          </a:prstGeom>
        </p:spPr>
      </p:pic>
    </p:spTree>
    <p:extLst>
      <p:ext uri="{BB962C8B-B14F-4D97-AF65-F5344CB8AC3E}">
        <p14:creationId xmlns:p14="http://schemas.microsoft.com/office/powerpoint/2010/main" val="3842032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89F872BF-94A4-C249-E5B8-17D8422F1FDA}"/>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48F63A3B-78C7-47BE-AE5E-E10140E04643}" type="slidenum">
              <a:rPr lang="en-US">
                <a:solidFill>
                  <a:srgbClr val="FFFFFF"/>
                </a:solidFill>
              </a:rPr>
              <a:pPr algn="l">
                <a:spcAft>
                  <a:spcPts val="600"/>
                </a:spcAft>
              </a:pPr>
              <a:t>21</a:t>
            </a:fld>
            <a:endParaRPr lang="en-US">
              <a:solidFill>
                <a:srgbClr val="FFFFFF"/>
              </a:solidFill>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010AAE5B-FD2C-1C93-0B50-B80B59C45B3F}"/>
              </a:ext>
            </a:extLst>
          </p:cNvPr>
          <p:cNvSpPr>
            <a:spLocks noGrp="1"/>
          </p:cNvSpPr>
          <p:nvPr>
            <p:ph idx="1"/>
          </p:nvPr>
        </p:nvSpPr>
        <p:spPr>
          <a:xfrm>
            <a:off x="4439633" y="4518923"/>
            <a:ext cx="3312734" cy="1141851"/>
          </a:xfrm>
          <a:noFill/>
        </p:spPr>
        <p:txBody>
          <a:bodyPr vert="horz" lIns="91440" tIns="45720" rIns="91440" bIns="45720" rtlCol="0">
            <a:normAutofit/>
          </a:bodyPr>
          <a:lstStyle/>
          <a:p>
            <a:pPr marL="0" indent="0" algn="ctr">
              <a:buNone/>
            </a:pPr>
            <a:r>
              <a:rPr lang="en-US" sz="3200" kern="1200" dirty="0">
                <a:solidFill>
                  <a:srgbClr val="080808"/>
                </a:solidFill>
                <a:latin typeface="Cambria" panose="02040503050406030204" pitchFamily="18" charset="0"/>
                <a:ea typeface="Cambria" panose="02040503050406030204" pitchFamily="18" charset="0"/>
                <a:hlinkClick r:id="rId3"/>
              </a:rPr>
              <a:t>Head4Work</a:t>
            </a:r>
            <a:endParaRPr lang="en-US" sz="3200" kern="1200" dirty="0">
              <a:solidFill>
                <a:srgbClr val="080808"/>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FAE3E4D9-5A00-614E-3F16-30DCB6B06581}"/>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Cambria" panose="02040503050406030204" pitchFamily="18" charset="0"/>
                <a:ea typeface="Cambria" panose="02040503050406030204" pitchFamily="18" charset="0"/>
              </a:rPr>
              <a:t>Having mental health conversations in a work context</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AC02184C-00F5-D308-9779-4FD872E129C7}"/>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4218921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9DBF-0B26-C89F-F2EE-CED641A9CC34}"/>
              </a:ext>
            </a:extLst>
          </p:cNvPr>
          <p:cNvSpPr>
            <a:spLocks noGrp="1"/>
          </p:cNvSpPr>
          <p:nvPr>
            <p:ph type="ctrTitle"/>
          </p:nvPr>
        </p:nvSpPr>
        <p:spPr>
          <a:xfrm>
            <a:off x="874815" y="2322864"/>
            <a:ext cx="5491090" cy="2387600"/>
          </a:xfrm>
        </p:spPr>
        <p:txBody>
          <a:bodyPr anchor="b">
            <a:normAutofit/>
          </a:bodyPr>
          <a:lstStyle/>
          <a:p>
            <a:pPr algn="l"/>
            <a:r>
              <a:rPr lang="en-US" sz="2900">
                <a:latin typeface="Cambria" panose="02040503050406030204" pitchFamily="18" charset="0"/>
                <a:ea typeface="Cambria" panose="02040503050406030204" pitchFamily="18" charset="0"/>
                <a:hlinkClick r:id="rId3"/>
              </a:rPr>
              <a:t>https://vimeo.com/283591379</a:t>
            </a:r>
            <a:br>
              <a:rPr lang="en-US" sz="2900">
                <a:latin typeface="Cambria" panose="02040503050406030204" pitchFamily="18" charset="0"/>
                <a:ea typeface="Cambria" panose="02040503050406030204" pitchFamily="18" charset="0"/>
              </a:rPr>
            </a:br>
            <a:endParaRPr lang="en-US" sz="2900">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12F76D8F-F25E-48DA-2561-F3B6E7848E9D}"/>
              </a:ext>
            </a:extLst>
          </p:cNvPr>
          <p:cNvSpPr>
            <a:spLocks noGrp="1"/>
          </p:cNvSpPr>
          <p:nvPr>
            <p:ph type="subTitle" idx="1"/>
          </p:nvPr>
        </p:nvSpPr>
        <p:spPr>
          <a:xfrm>
            <a:off x="870148" y="4802538"/>
            <a:ext cx="5491090" cy="1411993"/>
          </a:xfrm>
        </p:spPr>
        <p:txBody>
          <a:bodyPr anchor="t">
            <a:normAutofit/>
          </a:bodyPr>
          <a:lstStyle/>
          <a:p>
            <a:pPr algn="l"/>
            <a:r>
              <a:rPr lang="en-AU" sz="3200" b="1">
                <a:latin typeface="Cambria"/>
                <a:ea typeface="Cambria"/>
              </a:rPr>
              <a:t>How to ask R U OK?</a:t>
            </a:r>
            <a:endParaRPr lang="en-US" sz="3200"/>
          </a:p>
        </p:txBody>
      </p:sp>
      <p:pic>
        <p:nvPicPr>
          <p:cNvPr id="7" name="Graphic 6" descr="Earth Globe Americas">
            <a:extLst>
              <a:ext uri="{FF2B5EF4-FFF2-40B4-BE49-F238E27FC236}">
                <a16:creationId xmlns:a16="http://schemas.microsoft.com/office/drawing/2014/main" id="{83C09793-1BF1-4F4D-4671-079597214A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7733" y="654567"/>
            <a:ext cx="5169282" cy="5169282"/>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pic>
        <p:nvPicPr>
          <p:cNvPr id="4" name="Picture 5">
            <a:extLst>
              <a:ext uri="{FF2B5EF4-FFF2-40B4-BE49-F238E27FC236}">
                <a16:creationId xmlns:a16="http://schemas.microsoft.com/office/drawing/2014/main" id="{2E1C3F6C-8670-9234-F45F-F352FB87566D}"/>
              </a:ext>
            </a:extLst>
          </p:cNvPr>
          <p:cNvPicPr>
            <a:picLocks noChangeAspect="1"/>
          </p:cNvPicPr>
          <p:nvPr/>
        </p:nvPicPr>
        <p:blipFill>
          <a:blip r:embed="rId6"/>
          <a:stretch>
            <a:fillRect/>
          </a:stretch>
        </p:blipFill>
        <p:spPr>
          <a:xfrm>
            <a:off x="87724" y="6233760"/>
            <a:ext cx="1028700" cy="542925"/>
          </a:xfrm>
          <a:prstGeom prst="rect">
            <a:avLst/>
          </a:prstGeom>
        </p:spPr>
      </p:pic>
    </p:spTree>
    <p:extLst>
      <p:ext uri="{BB962C8B-B14F-4D97-AF65-F5344CB8AC3E}">
        <p14:creationId xmlns:p14="http://schemas.microsoft.com/office/powerpoint/2010/main" val="26408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3419F318-1F0D-1249-E544-F4F621E06CFB}"/>
              </a:ext>
            </a:extLst>
          </p:cNvPr>
          <p:cNvPicPr>
            <a:picLocks noChangeAspect="1"/>
          </p:cNvPicPr>
          <p:nvPr/>
        </p:nvPicPr>
        <p:blipFill>
          <a:blip r:embed="rId3"/>
          <a:stretch>
            <a:fillRect/>
          </a:stretch>
        </p:blipFill>
        <p:spPr>
          <a:xfrm>
            <a:off x="1621247" y="643467"/>
            <a:ext cx="8949505" cy="5571065"/>
          </a:xfrm>
          <a:prstGeom prst="rect">
            <a:avLst/>
          </a:prstGeom>
          <a:ln>
            <a:noFill/>
          </a:ln>
        </p:spPr>
      </p:pic>
      <p:pic>
        <p:nvPicPr>
          <p:cNvPr id="2" name="Picture 5">
            <a:extLst>
              <a:ext uri="{FF2B5EF4-FFF2-40B4-BE49-F238E27FC236}">
                <a16:creationId xmlns:a16="http://schemas.microsoft.com/office/drawing/2014/main" id="{DEFA191C-103F-13E3-4FD9-73CAA7ECA0BA}"/>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358650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6DC4900F-60CD-8FEB-34FC-03372E3E56AE}"/>
              </a:ext>
            </a:extLst>
          </p:cNvPr>
          <p:cNvPicPr>
            <a:picLocks noChangeAspect="1"/>
          </p:cNvPicPr>
          <p:nvPr/>
        </p:nvPicPr>
        <p:blipFill>
          <a:blip r:embed="rId3"/>
          <a:stretch>
            <a:fillRect/>
          </a:stretch>
        </p:blipFill>
        <p:spPr>
          <a:xfrm>
            <a:off x="643467" y="1166199"/>
            <a:ext cx="10905066" cy="452560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extLst>
              <a:ext uri="{FF2B5EF4-FFF2-40B4-BE49-F238E27FC236}">
                <a16:creationId xmlns:a16="http://schemas.microsoft.com/office/drawing/2014/main" id="{564C7DF6-1EF0-5138-F49E-F6785368E09F}"/>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232020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dog&#10;&#10;Description automatically generated with medium confidence">
            <a:extLst>
              <a:ext uri="{FF2B5EF4-FFF2-40B4-BE49-F238E27FC236}">
                <a16:creationId xmlns:a16="http://schemas.microsoft.com/office/drawing/2014/main" id="{D43D3F90-5EBE-8A6D-08DF-A6BEE63B2219}"/>
              </a:ext>
            </a:extLst>
          </p:cNvPr>
          <p:cNvPicPr>
            <a:picLocks noChangeAspect="1"/>
          </p:cNvPicPr>
          <p:nvPr/>
        </p:nvPicPr>
        <p:blipFill rotWithShape="1">
          <a:blip r:embed="rId3"/>
          <a:srcRect r="-1" b="13246"/>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pic>
        <p:nvPicPr>
          <p:cNvPr id="2" name="Picture 5">
            <a:extLst>
              <a:ext uri="{FF2B5EF4-FFF2-40B4-BE49-F238E27FC236}">
                <a16:creationId xmlns:a16="http://schemas.microsoft.com/office/drawing/2014/main" id="{D62D6801-42E4-7AEF-34BB-5B85D3CED97B}"/>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150188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B50F8598-C0B7-1311-C19A-2573BE8C8B6E}"/>
              </a:ext>
            </a:extLst>
          </p:cNvPr>
          <p:cNvPicPr>
            <a:picLocks noChangeAspect="1"/>
          </p:cNvPicPr>
          <p:nvPr/>
        </p:nvPicPr>
        <p:blipFill>
          <a:blip r:embed="rId3"/>
          <a:stretch>
            <a:fillRect/>
          </a:stretch>
        </p:blipFill>
        <p:spPr>
          <a:xfrm>
            <a:off x="3985959" y="643467"/>
            <a:ext cx="4220081"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extLst>
              <a:ext uri="{FF2B5EF4-FFF2-40B4-BE49-F238E27FC236}">
                <a16:creationId xmlns:a16="http://schemas.microsoft.com/office/drawing/2014/main" id="{3D44ECB9-32AA-3841-D605-E54E9BEDDDE5}"/>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3024851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7D86F1-6816-494B-A900-8D6F7F6F63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504" y="148552"/>
            <a:ext cx="2253853" cy="935349"/>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Arc 103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04BAEB52-268F-AE06-9B48-992555084C36}"/>
              </a:ext>
            </a:extLst>
          </p:cNvPr>
          <p:cNvPicPr>
            <a:picLocks noChangeAspect="1"/>
          </p:cNvPicPr>
          <p:nvPr/>
        </p:nvPicPr>
        <p:blipFill>
          <a:blip r:embed="rId4"/>
          <a:stretch>
            <a:fillRect/>
          </a:stretch>
        </p:blipFill>
        <p:spPr>
          <a:xfrm>
            <a:off x="87724" y="6233760"/>
            <a:ext cx="1028700" cy="54292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074F982-C81A-8955-A8E7-1D3AAE659438}"/>
              </a:ext>
            </a:extLst>
          </p:cNvPr>
          <p:cNvPicPr>
            <a:picLocks noChangeAspect="1"/>
          </p:cNvPicPr>
          <p:nvPr/>
        </p:nvPicPr>
        <p:blipFill rotWithShape="1">
          <a:blip r:embed="rId5"/>
          <a:srcRect r="1687"/>
          <a:stretch/>
        </p:blipFill>
        <p:spPr>
          <a:xfrm>
            <a:off x="3510756" y="388335"/>
            <a:ext cx="4088947" cy="5419040"/>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1" name="TextBox 10">
            <a:extLst>
              <a:ext uri="{FF2B5EF4-FFF2-40B4-BE49-F238E27FC236}">
                <a16:creationId xmlns:a16="http://schemas.microsoft.com/office/drawing/2014/main" id="{78F43ED9-1A17-8130-0147-DDA009C96855}"/>
              </a:ext>
            </a:extLst>
          </p:cNvPr>
          <p:cNvSpPr txBox="1"/>
          <p:nvPr/>
        </p:nvSpPr>
        <p:spPr>
          <a:xfrm>
            <a:off x="2760586" y="6408355"/>
            <a:ext cx="9428365" cy="435133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https://www.volunteeringaustralia.org/resources/national-standards-and-supporting-material/#/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AE7E821-64F3-B9A8-94BB-5FA2596C3A6B}"/>
              </a:ext>
            </a:extLst>
          </p:cNvPr>
          <p:cNvPicPr>
            <a:picLocks noChangeAspect="1"/>
          </p:cNvPicPr>
          <p:nvPr/>
        </p:nvPicPr>
        <p:blipFill rotWithShape="1">
          <a:blip r:embed="rId7">
            <a:extLst>
              <a:ext uri="{28A0092B-C50C-407E-A947-70E740481C1C}">
                <a14:useLocalDpi xmlns:a14="http://schemas.microsoft.com/office/drawing/2010/main" val="0"/>
              </a:ext>
            </a:extLst>
          </a:blip>
          <a:srcRect b="19068"/>
          <a:stretch/>
        </p:blipFill>
        <p:spPr bwMode="auto">
          <a:xfrm>
            <a:off x="8216537" y="215414"/>
            <a:ext cx="2910999" cy="5889825"/>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144227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0AE2C93-08CA-9458-9C3D-1CDE852482D8}"/>
              </a:ext>
            </a:extLst>
          </p:cNvPr>
          <p:cNvSpPr txBox="1">
            <a:spLocks/>
          </p:cNvSpPr>
          <p:nvPr/>
        </p:nvSpPr>
        <p:spPr>
          <a:xfrm>
            <a:off x="6151294" y="486184"/>
            <a:ext cx="53972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E20000"/>
                </a:solidFill>
                <a:effectLst/>
                <a:uLnTx/>
                <a:uFillTx/>
                <a:latin typeface="Calibri Light" panose="020F0302020204030204"/>
                <a:ea typeface="+mj-ea"/>
                <a:cs typeface="+mj-cs"/>
              </a:rPr>
              <a:t>Standard 7: </a:t>
            </a:r>
            <a:br>
              <a:rPr kumimoji="0" lang="en-US" sz="4400" b="0" i="0" u="none" strike="noStrike" kern="1200" cap="none" spc="0" normalizeH="0" baseline="0" noProof="0" dirty="0">
                <a:ln>
                  <a:noFill/>
                </a:ln>
                <a:solidFill>
                  <a:srgbClr val="E20000"/>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rgbClr val="E20000"/>
                </a:solidFill>
                <a:effectLst/>
                <a:uLnTx/>
                <a:uFillTx/>
                <a:latin typeface="Calibri Light" panose="020F0302020204030204"/>
                <a:ea typeface="+mj-ea"/>
                <a:cs typeface="+mj-cs"/>
              </a:rPr>
              <a:t>Volunteer Recognition</a:t>
            </a:r>
            <a:endParaRPr kumimoji="0" lang="en-US" sz="4400" b="0" i="0" u="none" strike="noStrike" kern="1200" cap="none" spc="0" normalizeH="0" baseline="0" noProof="0" dirty="0">
              <a:ln>
                <a:noFill/>
              </a:ln>
              <a:solidFill>
                <a:srgbClr val="E20000"/>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837D86F1-6816-494B-A900-8D6F7F6F63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504" y="148552"/>
            <a:ext cx="2253853" cy="935349"/>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and Watering Young Plants In Growing Stock Photo - Download Image Now -  Growth, Plant, Cultivated - iStock">
            <a:extLst>
              <a:ext uri="{FF2B5EF4-FFF2-40B4-BE49-F238E27FC236}">
                <a16:creationId xmlns:a16="http://schemas.microsoft.com/office/drawing/2014/main" id="{9E64ABB4-209D-D5D5-41AC-E5E8651416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7797" y="2345577"/>
            <a:ext cx="4555700" cy="2437299"/>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66D81A-CA33-6346-A90A-92B45F517C0B}"/>
              </a:ext>
            </a:extLst>
          </p:cNvPr>
          <p:cNvSpPr>
            <a:spLocks noGrp="1"/>
          </p:cNvSpPr>
          <p:nvPr>
            <p:ph idx="1"/>
          </p:nvPr>
        </p:nvSpPr>
        <p:spPr>
          <a:xfrm>
            <a:off x="6151294" y="1946684"/>
            <a:ext cx="5397237" cy="4636996"/>
          </a:xfrm>
        </p:spPr>
        <p:txBody>
          <a:bodyPr vert="horz" lIns="91440" tIns="45720" rIns="91440" bIns="45720" rtlCol="0">
            <a:normAutofit/>
          </a:bodyPr>
          <a:lstStyle/>
          <a:p>
            <a:pPr marL="0" indent="0">
              <a:buNone/>
            </a:pPr>
            <a:r>
              <a:rPr lang="en-US" sz="2000" b="1" i="0" u="none" strike="noStrike" baseline="0" dirty="0"/>
              <a:t>Volunteer contribution, value and impact is understood, appreciated and acknowledged. </a:t>
            </a:r>
            <a:endParaRPr lang="en-US" sz="1500" dirty="0"/>
          </a:p>
          <a:p>
            <a:r>
              <a:rPr lang="en-US" sz="1500" dirty="0"/>
              <a:t>How do you volunteers want to be recognised?</a:t>
            </a:r>
          </a:p>
          <a:p>
            <a:pPr fontAlgn="base"/>
            <a:r>
              <a:rPr lang="en-US" sz="1500" dirty="0"/>
              <a:t>How do you show appreciation for your volunteers? </a:t>
            </a:r>
          </a:p>
          <a:p>
            <a:pPr fontAlgn="base"/>
            <a:r>
              <a:rPr lang="en-US" sz="1500" dirty="0"/>
              <a:t>Do you have a budget allocated to thank and celebrate volunteers? E.g. to oragnise a thank you BBQ or other activity?</a:t>
            </a:r>
          </a:p>
          <a:p>
            <a:pPr fontAlgn="base"/>
            <a:r>
              <a:rPr lang="en-US" sz="1500" dirty="0"/>
              <a:t>What can you do for National Volunteer Week (May) and International Volunteer Day (December)?</a:t>
            </a:r>
          </a:p>
          <a:p>
            <a:pPr fontAlgn="base"/>
            <a:r>
              <a:rPr lang="en-US" sz="1500" dirty="0"/>
              <a:t>Do you acknowledge birthdays and milestones?</a:t>
            </a:r>
          </a:p>
          <a:p>
            <a:pPr fontAlgn="base"/>
            <a:r>
              <a:rPr lang="en-US" sz="1500" dirty="0"/>
              <a:t>Are volunteers mentioned in your Annual Report and marketing? </a:t>
            </a:r>
          </a:p>
          <a:p>
            <a:pPr marL="0" fontAlgn="base"/>
            <a:endParaRPr lang="en-US" sz="1500" dirty="0"/>
          </a:p>
        </p:txBody>
      </p:sp>
      <p:sp>
        <p:nvSpPr>
          <p:cNvPr id="1035" name="Arc 103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04BAEB52-268F-AE06-9B48-992555084C36}"/>
              </a:ext>
            </a:extLst>
          </p:cNvPr>
          <p:cNvPicPr>
            <a:picLocks noChangeAspect="1"/>
          </p:cNvPicPr>
          <p:nvPr/>
        </p:nvPicPr>
        <p:blipFill>
          <a:blip r:embed="rId5"/>
          <a:stretch>
            <a:fillRect/>
          </a:stretch>
        </p:blipFill>
        <p:spPr>
          <a:xfrm>
            <a:off x="87724" y="6233760"/>
            <a:ext cx="1028700" cy="542925"/>
          </a:xfrm>
          <a:prstGeom prst="rect">
            <a:avLst/>
          </a:prstGeom>
        </p:spPr>
      </p:pic>
    </p:spTree>
    <p:extLst>
      <p:ext uri="{BB962C8B-B14F-4D97-AF65-F5344CB8AC3E}">
        <p14:creationId xmlns:p14="http://schemas.microsoft.com/office/powerpoint/2010/main" val="126269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7D86F1-6816-494B-A900-8D6F7F6F63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23662" y="5841336"/>
            <a:ext cx="2253853" cy="935349"/>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C66D81A-CA33-6346-A90A-92B45F517C0B}"/>
              </a:ext>
            </a:extLst>
          </p:cNvPr>
          <p:cNvSpPr>
            <a:spLocks noGrp="1"/>
          </p:cNvSpPr>
          <p:nvPr>
            <p:ph idx="1"/>
          </p:nvPr>
        </p:nvSpPr>
        <p:spPr>
          <a:xfrm>
            <a:off x="581696" y="1610246"/>
            <a:ext cx="6598630" cy="4956678"/>
          </a:xfrm>
        </p:spPr>
        <p:txBody>
          <a:bodyPr vert="horz" lIns="91440" tIns="45720" rIns="91440" bIns="45720" rtlCol="0">
            <a:noAutofit/>
          </a:bodyPr>
          <a:lstStyle/>
          <a:p>
            <a:pPr marL="0" indent="0" fontAlgn="base">
              <a:buNone/>
            </a:pPr>
            <a:r>
              <a:rPr lang="en-US" sz="1400" b="1" dirty="0"/>
              <a:t>When recruiting and filling roles, it is important to be planning for the future at the planning stage.</a:t>
            </a:r>
          </a:p>
          <a:p>
            <a:pPr marL="0" indent="0" fontAlgn="base">
              <a:buNone/>
            </a:pPr>
            <a:r>
              <a:rPr lang="en-US" sz="1400" dirty="0"/>
              <a:t>Looking  at the best practice volunteer management cycle:</a:t>
            </a:r>
          </a:p>
          <a:p>
            <a:pPr fontAlgn="base"/>
            <a:r>
              <a:rPr lang="en-US" sz="1400" dirty="0"/>
              <a:t>At what stage do you plan for when the volunteer relationship ends? </a:t>
            </a:r>
            <a:br>
              <a:rPr lang="en-US" sz="1400" dirty="0"/>
            </a:br>
            <a:endParaRPr lang="en-US" sz="1400" b="1" dirty="0"/>
          </a:p>
          <a:p>
            <a:pPr marL="0" indent="0" fontAlgn="base">
              <a:buNone/>
            </a:pPr>
            <a:r>
              <a:rPr lang="en-US" sz="1400" b="1" dirty="0"/>
              <a:t>What processes do you have in place where volunteers can provide feedback in the role they fill? Can they suggest/make changes? What does change look like? </a:t>
            </a:r>
            <a:endParaRPr lang="en-US" sz="1400" dirty="0">
              <a:ea typeface="Calibri"/>
              <a:cs typeface="Calibri"/>
            </a:endParaRPr>
          </a:p>
          <a:p>
            <a:pPr fontAlgn="base"/>
            <a:r>
              <a:rPr lang="en-US" sz="1400" dirty="0"/>
              <a:t>Do you prepare existing volunteers to step up into existing roles​?</a:t>
            </a:r>
          </a:p>
          <a:p>
            <a:pPr fontAlgn="base"/>
            <a:r>
              <a:rPr lang="en-US" sz="1400" dirty="0"/>
              <a:t>Do you ask existing volunteers interest to step up before promoting for new volunteers? </a:t>
            </a:r>
          </a:p>
          <a:p>
            <a:pPr fontAlgn="base"/>
            <a:r>
              <a:rPr lang="en-US" sz="1400" dirty="0"/>
              <a:t>Do you invite volunteers who show interest to gain experience in other roles?</a:t>
            </a:r>
            <a:endParaRPr lang="en-US" sz="1400" dirty="0">
              <a:ea typeface="Calibri"/>
              <a:cs typeface="Calibri"/>
            </a:endParaRPr>
          </a:p>
          <a:p>
            <a:pPr fontAlgn="base"/>
            <a:r>
              <a:rPr lang="en-US" sz="1400" dirty="0"/>
              <a:t>When do you need to end a volunteer relationship?</a:t>
            </a:r>
            <a:endParaRPr lang="en-US" sz="1400" dirty="0">
              <a:ea typeface="Calibri"/>
              <a:cs typeface="Calibri"/>
            </a:endParaRPr>
          </a:p>
          <a:p>
            <a:pPr marL="628650" lvl="1" fontAlgn="base"/>
            <a:r>
              <a:rPr lang="en-US" sz="1400" dirty="0"/>
              <a:t>How will you do this?  </a:t>
            </a:r>
          </a:p>
          <a:p>
            <a:pPr marL="628650" lvl="1" fontAlgn="base"/>
            <a:r>
              <a:rPr lang="en-US" sz="1400" dirty="0"/>
              <a:t>What supports do you have in place for the organisation and volunteers during this? </a:t>
            </a:r>
          </a:p>
          <a:p>
            <a:pPr marL="628650" lvl="1" fontAlgn="base"/>
            <a:r>
              <a:rPr lang="en-US" sz="1400" dirty="0">
                <a:ea typeface="Calibri"/>
                <a:cs typeface="Calibri"/>
              </a:rPr>
              <a:t>Do you have processes in place to conduct exit interviews, and to understand and respond to reasons volunteers may choose to leave? </a:t>
            </a:r>
            <a:endParaRPr lang="en-US" sz="1400" dirty="0"/>
          </a:p>
        </p:txBody>
      </p:sp>
      <p:sp>
        <p:nvSpPr>
          <p:cNvPr id="1035" name="Arc 103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04BAEB52-268F-AE06-9B48-992555084C36}"/>
              </a:ext>
            </a:extLst>
          </p:cNvPr>
          <p:cNvPicPr>
            <a:picLocks noChangeAspect="1"/>
          </p:cNvPicPr>
          <p:nvPr/>
        </p:nvPicPr>
        <p:blipFill>
          <a:blip r:embed="rId4"/>
          <a:stretch>
            <a:fillRect/>
          </a:stretch>
        </p:blipFill>
        <p:spPr>
          <a:xfrm>
            <a:off x="87724" y="6233760"/>
            <a:ext cx="1028700" cy="542925"/>
          </a:xfrm>
          <a:prstGeom prst="rect">
            <a:avLst/>
          </a:prstGeom>
        </p:spPr>
      </p:pic>
      <p:pic>
        <p:nvPicPr>
          <p:cNvPr id="4" name="Picture 3">
            <a:extLst>
              <a:ext uri="{FF2B5EF4-FFF2-40B4-BE49-F238E27FC236}">
                <a16:creationId xmlns:a16="http://schemas.microsoft.com/office/drawing/2014/main" id="{028F03B6-B0E7-A5FF-3C0F-AC41AA691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0355" y="1598588"/>
            <a:ext cx="4479229" cy="306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40AE2C93-08CA-9458-9C3D-1CDE852482D8}"/>
              </a:ext>
            </a:extLst>
          </p:cNvPr>
          <p:cNvSpPr txBox="1">
            <a:spLocks/>
          </p:cNvSpPr>
          <p:nvPr/>
        </p:nvSpPr>
        <p:spPr>
          <a:xfrm>
            <a:off x="568341" y="291076"/>
            <a:ext cx="53972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E20000"/>
                </a:solidFill>
                <a:effectLst/>
                <a:uLnTx/>
                <a:uFillTx/>
                <a:latin typeface="Calibri Light" panose="020F0302020204030204"/>
                <a:ea typeface="+mj-ea"/>
                <a:cs typeface="+mj-cs"/>
              </a:rPr>
              <a:t>Planning and recruiting for the future</a:t>
            </a:r>
          </a:p>
        </p:txBody>
      </p:sp>
    </p:spTree>
    <p:extLst>
      <p:ext uri="{BB962C8B-B14F-4D97-AF65-F5344CB8AC3E}">
        <p14:creationId xmlns:p14="http://schemas.microsoft.com/office/powerpoint/2010/main" val="76758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1721F-61E1-4C1C-8417-2B02331CAB2D}"/>
              </a:ext>
            </a:extLst>
          </p:cNvPr>
          <p:cNvSpPr>
            <a:spLocks noGrp="1"/>
          </p:cNvSpPr>
          <p:nvPr>
            <p:ph type="title"/>
          </p:nvPr>
        </p:nvSpPr>
        <p:spPr>
          <a:xfrm>
            <a:off x="1171074" y="1396686"/>
            <a:ext cx="3240506" cy="4064628"/>
          </a:xfrm>
        </p:spPr>
        <p:txBody>
          <a:bodyPr>
            <a:normAutofit/>
          </a:bodyPr>
          <a:lstStyle/>
          <a:p>
            <a:r>
              <a:rPr lang="en-AU" b="1">
                <a:solidFill>
                  <a:srgbClr val="FFFFFF"/>
                </a:solidFill>
                <a:latin typeface="Cambria" panose="02040503050406030204" pitchFamily="18" charset="0"/>
                <a:ea typeface="Cambria" panose="02040503050406030204" pitchFamily="18" charset="0"/>
              </a:rPr>
              <a:t>Program Learning Objectives</a:t>
            </a:r>
          </a:p>
        </p:txBody>
      </p:sp>
      <p:sp>
        <p:nvSpPr>
          <p:cNvPr id="30" name="Arc 1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Oval 2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3EADE8-177E-42E6-BDFC-4D17180B4F24}"/>
              </a:ext>
            </a:extLst>
          </p:cNvPr>
          <p:cNvSpPr>
            <a:spLocks noGrp="1"/>
          </p:cNvSpPr>
          <p:nvPr>
            <p:ph idx="1"/>
          </p:nvPr>
        </p:nvSpPr>
        <p:spPr>
          <a:xfrm>
            <a:off x="5370153" y="1526033"/>
            <a:ext cx="5536397" cy="3935281"/>
          </a:xfrm>
        </p:spPr>
        <p:txBody>
          <a:bodyPr vert="horz" lIns="91440" tIns="45720" rIns="91440" bIns="45720" rtlCol="0">
            <a:normAutofit/>
          </a:bodyPr>
          <a:lstStyle/>
          <a:p>
            <a:pPr marL="0" indent="0">
              <a:buNone/>
            </a:pPr>
            <a:r>
              <a:rPr lang="en-AU" sz="1500" b="1">
                <a:latin typeface="Cambria"/>
                <a:ea typeface="Cambria"/>
              </a:rPr>
              <a:t>LEADERSHIP COMPETENCY DEVELOPMENT</a:t>
            </a:r>
            <a:r>
              <a:rPr lang="en-AU" sz="1500">
                <a:latin typeface="Cambria"/>
                <a:ea typeface="Cambria"/>
              </a:rPr>
              <a:t>: </a:t>
            </a:r>
            <a:endParaRPr lang="en-US" sz="1500">
              <a:latin typeface="Cambria"/>
              <a:ea typeface="Cambria"/>
            </a:endParaRPr>
          </a:p>
          <a:p>
            <a:pPr marL="0" indent="0">
              <a:buNone/>
            </a:pPr>
            <a:r>
              <a:rPr lang="en-AU" sz="1500">
                <a:latin typeface="Cambria"/>
                <a:ea typeface="Cambria"/>
              </a:rPr>
              <a:t>A character-based leadership development approach will build capacity for positive mental health, promoting self-leadership, peer leadership, and team-leadership. Training will include practical strategies to acknowledge, guide, and influence behaviour, and bring out the best in oneself and others. </a:t>
            </a:r>
            <a:endParaRPr lang="en-AU" sz="1500"/>
          </a:p>
          <a:p>
            <a:pPr marL="0" indent="0">
              <a:buNone/>
            </a:pPr>
            <a:r>
              <a:rPr lang="en-AU" sz="1500" b="1">
                <a:latin typeface="Cambria"/>
                <a:ea typeface="Cambria"/>
              </a:rPr>
              <a:t>MENTAL HEALTH MANAGEMENT TRAINING</a:t>
            </a:r>
            <a:r>
              <a:rPr lang="en-AU" sz="1500">
                <a:latin typeface="Cambria"/>
                <a:ea typeface="Cambria"/>
              </a:rPr>
              <a:t>: </a:t>
            </a:r>
          </a:p>
          <a:p>
            <a:pPr marL="0" indent="0">
              <a:buNone/>
            </a:pPr>
            <a:r>
              <a:rPr lang="en-AU" sz="1500">
                <a:latin typeface="Cambria"/>
                <a:ea typeface="Cambria"/>
              </a:rPr>
              <a:t>An integrated approach to workplace mental health will include knowledge and skills related to preventing volunteer-related harm to mental health, promoting positive mental wellbeing (including maximising the psychological benefits of volunteering), and appropriately addressing and supporting mental health problems as they arise. </a:t>
            </a:r>
            <a:endParaRPr lang="en-AU" sz="1500"/>
          </a:p>
        </p:txBody>
      </p:sp>
      <p:pic>
        <p:nvPicPr>
          <p:cNvPr id="9" name="Picture 8">
            <a:extLst>
              <a:ext uri="{FF2B5EF4-FFF2-40B4-BE49-F238E27FC236}">
                <a16:creationId xmlns:a16="http://schemas.microsoft.com/office/drawing/2014/main" id="{1F3547C1-7792-E508-71CE-87107CA432C2}"/>
              </a:ext>
            </a:extLst>
          </p:cNvPr>
          <p:cNvPicPr>
            <a:picLocks noChangeAspect="1"/>
          </p:cNvPicPr>
          <p:nvPr/>
        </p:nvPicPr>
        <p:blipFill>
          <a:blip r:embed="rId3"/>
          <a:stretch>
            <a:fillRect/>
          </a:stretch>
        </p:blipFill>
        <p:spPr>
          <a:xfrm>
            <a:off x="83311" y="6267407"/>
            <a:ext cx="891474" cy="492599"/>
          </a:xfrm>
          <a:prstGeom prst="rect">
            <a:avLst/>
          </a:prstGeom>
        </p:spPr>
      </p:pic>
      <p:sp>
        <p:nvSpPr>
          <p:cNvPr id="10" name="Text Placeholder 23">
            <a:extLst>
              <a:ext uri="{FF2B5EF4-FFF2-40B4-BE49-F238E27FC236}">
                <a16:creationId xmlns:a16="http://schemas.microsoft.com/office/drawing/2014/main" id="{3170BD5A-1D58-4C26-F715-A0AF081DF966}"/>
              </a:ext>
            </a:extLst>
          </p:cNvPr>
          <p:cNvSpPr txBox="1">
            <a:spLocks/>
          </p:cNvSpPr>
          <p:nvPr/>
        </p:nvSpPr>
        <p:spPr>
          <a:xfrm flipH="1">
            <a:off x="8998857" y="3984704"/>
            <a:ext cx="3193139" cy="2873297"/>
          </a:xfrm>
          <a:prstGeom prst="rtTriangle">
            <a:avLst/>
          </a:prstGeom>
          <a:solidFill>
            <a:srgbClr val="E1D0C6"/>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000000">
                  <a:alpha val="0"/>
                </a:srgbClr>
              </a:solidFill>
              <a:cs typeface="Calibri"/>
            </a:endParaRPr>
          </a:p>
        </p:txBody>
      </p:sp>
      <p:pic>
        <p:nvPicPr>
          <p:cNvPr id="4" name="Picture 4">
            <a:extLst>
              <a:ext uri="{FF2B5EF4-FFF2-40B4-BE49-F238E27FC236}">
                <a16:creationId xmlns:a16="http://schemas.microsoft.com/office/drawing/2014/main" id="{627F827E-4119-CE07-EAAE-4385D79B6BFD}"/>
              </a:ext>
            </a:extLst>
          </p:cNvPr>
          <p:cNvPicPr>
            <a:picLocks noChangeAspect="1"/>
          </p:cNvPicPr>
          <p:nvPr/>
        </p:nvPicPr>
        <p:blipFill>
          <a:blip r:embed="rId4"/>
          <a:stretch>
            <a:fillRect/>
          </a:stretch>
        </p:blipFill>
        <p:spPr>
          <a:xfrm>
            <a:off x="12465" y="6233760"/>
            <a:ext cx="1028700" cy="542925"/>
          </a:xfrm>
          <a:prstGeom prst="rect">
            <a:avLst/>
          </a:prstGeom>
        </p:spPr>
      </p:pic>
      <p:sp>
        <p:nvSpPr>
          <p:cNvPr id="5" name="Slide Number Placeholder 4">
            <a:extLst>
              <a:ext uri="{FF2B5EF4-FFF2-40B4-BE49-F238E27FC236}">
                <a16:creationId xmlns:a16="http://schemas.microsoft.com/office/drawing/2014/main" id="{0359DC30-0FC4-9A95-D156-355A1F55E39E}"/>
              </a:ext>
            </a:extLst>
          </p:cNvPr>
          <p:cNvSpPr>
            <a:spLocks noGrp="1"/>
          </p:cNvSpPr>
          <p:nvPr>
            <p:ph type="sldNum" sz="quarter" idx="12"/>
          </p:nvPr>
        </p:nvSpPr>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2276891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0AE2C93-08CA-9458-9C3D-1CDE852482D8}"/>
              </a:ext>
            </a:extLst>
          </p:cNvPr>
          <p:cNvSpPr txBox="1">
            <a:spLocks/>
          </p:cNvSpPr>
          <p:nvPr/>
        </p:nvSpPr>
        <p:spPr>
          <a:xfrm>
            <a:off x="5256626" y="18508"/>
            <a:ext cx="53972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E20000"/>
                </a:solidFill>
                <a:effectLst/>
                <a:uLnTx/>
                <a:uFillTx/>
                <a:latin typeface="Calibri Light" panose="020F0302020204030204"/>
                <a:ea typeface="+mj-ea"/>
                <a:cs typeface="+mj-cs"/>
              </a:rPr>
              <a:t>Succession Planning </a:t>
            </a:r>
          </a:p>
        </p:txBody>
      </p:sp>
      <p:pic>
        <p:nvPicPr>
          <p:cNvPr id="5" name="Picture 4">
            <a:extLst>
              <a:ext uri="{FF2B5EF4-FFF2-40B4-BE49-F238E27FC236}">
                <a16:creationId xmlns:a16="http://schemas.microsoft.com/office/drawing/2014/main" id="{837D86F1-6816-494B-A900-8D6F7F6F63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724" y="18508"/>
            <a:ext cx="2253853" cy="935349"/>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Arc 103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04BAEB52-268F-AE06-9B48-992555084C36}"/>
              </a:ext>
            </a:extLst>
          </p:cNvPr>
          <p:cNvPicPr>
            <a:picLocks noChangeAspect="1"/>
          </p:cNvPicPr>
          <p:nvPr/>
        </p:nvPicPr>
        <p:blipFill>
          <a:blip r:embed="rId4"/>
          <a:stretch>
            <a:fillRect/>
          </a:stretch>
        </p:blipFill>
        <p:spPr>
          <a:xfrm>
            <a:off x="87724" y="6233760"/>
            <a:ext cx="1028700" cy="542925"/>
          </a:xfrm>
          <a:prstGeom prst="rect">
            <a:avLst/>
          </a:prstGeom>
        </p:spPr>
      </p:pic>
      <p:pic>
        <p:nvPicPr>
          <p:cNvPr id="2050" name="Picture 2" descr="Chase Succession Planning Limited | Gloucester">
            <a:extLst>
              <a:ext uri="{FF2B5EF4-FFF2-40B4-BE49-F238E27FC236}">
                <a16:creationId xmlns:a16="http://schemas.microsoft.com/office/drawing/2014/main" id="{4F66B550-4182-4A18-8941-979BCDADEE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02074" y="1225477"/>
            <a:ext cx="4052478" cy="3035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23FC8FCA-8341-2AD3-BEFD-46F6F9A40242}"/>
              </a:ext>
            </a:extLst>
          </p:cNvPr>
          <p:cNvSpPr>
            <a:spLocks noGrp="1"/>
          </p:cNvSpPr>
          <p:nvPr>
            <p:ph idx="1"/>
          </p:nvPr>
        </p:nvSpPr>
        <p:spPr>
          <a:xfrm>
            <a:off x="5256626" y="1019440"/>
            <a:ext cx="6024084" cy="5927281"/>
          </a:xfrm>
        </p:spPr>
        <p:txBody>
          <a:bodyPr vert="horz" lIns="91440" tIns="45720" rIns="91440" bIns="45720" rtlCol="0">
            <a:noAutofit/>
          </a:bodyPr>
          <a:lstStyle/>
          <a:p>
            <a:pPr marL="0" indent="0">
              <a:buNone/>
            </a:pPr>
            <a:r>
              <a:rPr lang="en-US" sz="1400" b="1" i="0" u="none" strike="noStrike" baseline="0" dirty="0"/>
              <a:t>What does your succession plan look like? </a:t>
            </a:r>
            <a:endParaRPr lang="en-US" sz="1400" dirty="0"/>
          </a:p>
          <a:p>
            <a:pPr marL="0" fontAlgn="base">
              <a:lnSpc>
                <a:spcPct val="100000"/>
              </a:lnSpc>
              <a:spcBef>
                <a:spcPts val="0"/>
              </a:spcBef>
            </a:pPr>
            <a:r>
              <a:rPr lang="en-US" sz="1400" dirty="0"/>
              <a:t>Do volunteers feel they can leave when they are ready to? </a:t>
            </a:r>
          </a:p>
          <a:p>
            <a:pPr marL="0" fontAlgn="base">
              <a:lnSpc>
                <a:spcPct val="100000"/>
              </a:lnSpc>
              <a:spcBef>
                <a:spcPts val="0"/>
              </a:spcBef>
            </a:pPr>
            <a:r>
              <a:rPr lang="en-US" sz="1400" dirty="0"/>
              <a:t>Are volunteers able to take long periods of leave, and are supported to do so? </a:t>
            </a:r>
          </a:p>
          <a:p>
            <a:pPr marL="0" fontAlgn="base">
              <a:lnSpc>
                <a:spcPct val="100000"/>
              </a:lnSpc>
              <a:spcBef>
                <a:spcPts val="0"/>
              </a:spcBef>
            </a:pPr>
            <a:r>
              <a:rPr lang="en-US" sz="1400" dirty="0"/>
              <a:t>How often do you hear “we need younger volunteers?” </a:t>
            </a:r>
            <a:br>
              <a:rPr lang="en-US" sz="1400" dirty="0"/>
            </a:br>
            <a:endParaRPr lang="en-US" sz="1400" dirty="0"/>
          </a:p>
          <a:p>
            <a:pPr marL="0" indent="0" fontAlgn="base">
              <a:buNone/>
            </a:pPr>
            <a:r>
              <a:rPr lang="en-US" sz="1400" b="1" dirty="0"/>
              <a:t>It is recommended best practice to have the following in place:</a:t>
            </a:r>
          </a:p>
          <a:p>
            <a:pPr marL="285750" indent="-285750" fontAlgn="base">
              <a:lnSpc>
                <a:spcPct val="100000"/>
              </a:lnSpc>
              <a:spcBef>
                <a:spcPts val="0"/>
              </a:spcBef>
              <a:buFont typeface="Arial" panose="020B0604020202020204" pitchFamily="34" charset="0"/>
              <a:buChar char="•"/>
            </a:pPr>
            <a:r>
              <a:rPr lang="en-AU" sz="1400" dirty="0"/>
              <a:t>Have a volunteer continuity plan </a:t>
            </a:r>
          </a:p>
          <a:p>
            <a:pPr marL="285750" indent="-285750" fontAlgn="base">
              <a:lnSpc>
                <a:spcPct val="100000"/>
              </a:lnSpc>
              <a:spcBef>
                <a:spcPts val="0"/>
              </a:spcBef>
              <a:buFont typeface="Arial" panose="020B0604020202020204" pitchFamily="34" charset="0"/>
              <a:buChar char="•"/>
            </a:pPr>
            <a:r>
              <a:rPr lang="en-AU" sz="1400" dirty="0"/>
              <a:t>Implement an assistant/buddy system </a:t>
            </a:r>
          </a:p>
          <a:p>
            <a:pPr marL="285750" indent="-285750" fontAlgn="base">
              <a:lnSpc>
                <a:spcPct val="100000"/>
              </a:lnSpc>
              <a:spcBef>
                <a:spcPts val="0"/>
              </a:spcBef>
              <a:buFont typeface="Arial" panose="020B0604020202020204" pitchFamily="34" charset="0"/>
              <a:buChar char="•"/>
            </a:pPr>
            <a:r>
              <a:rPr lang="en-AU" sz="1400" dirty="0"/>
              <a:t>Ensure roles do not become people dependent </a:t>
            </a:r>
            <a:endParaRPr lang="en-US" sz="1400" dirty="0"/>
          </a:p>
          <a:p>
            <a:pPr marL="285750" indent="-285750" fontAlgn="base">
              <a:lnSpc>
                <a:spcPct val="100000"/>
              </a:lnSpc>
              <a:spcBef>
                <a:spcPts val="0"/>
              </a:spcBef>
              <a:buFont typeface="Arial" panose="020B0604020202020204" pitchFamily="34" charset="0"/>
              <a:buChar char="•"/>
            </a:pPr>
            <a:r>
              <a:rPr lang="en-AU" sz="1400" dirty="0"/>
              <a:t>Have position descriptions</a:t>
            </a:r>
            <a:r>
              <a:rPr lang="en-US" sz="1400" dirty="0"/>
              <a:t>​ for all </a:t>
            </a:r>
            <a:r>
              <a:rPr lang="en-AU" sz="1400" dirty="0"/>
              <a:t>volunteer </a:t>
            </a:r>
            <a:r>
              <a:rPr lang="en-US" sz="1400" dirty="0"/>
              <a:t>roles</a:t>
            </a:r>
            <a:endParaRPr lang="en-US" sz="1400" dirty="0">
              <a:ea typeface="Calibri"/>
              <a:cs typeface="Calibri"/>
            </a:endParaRPr>
          </a:p>
          <a:p>
            <a:pPr marL="285750" indent="-285750" fontAlgn="base">
              <a:lnSpc>
                <a:spcPct val="100000"/>
              </a:lnSpc>
              <a:spcBef>
                <a:spcPts val="0"/>
              </a:spcBef>
              <a:buFont typeface="Arial" panose="020B0604020202020204" pitchFamily="34" charset="0"/>
              <a:buChar char="•"/>
            </a:pPr>
            <a:r>
              <a:rPr lang="en-AU" sz="1400" dirty="0"/>
              <a:t>For roles that require it, have a manual or process guide </a:t>
            </a:r>
            <a:endParaRPr lang="en-US" sz="1400" dirty="0">
              <a:ea typeface="Calibri"/>
              <a:cs typeface="Calibri"/>
            </a:endParaRPr>
          </a:p>
          <a:p>
            <a:pPr marL="285750" indent="-285750" fontAlgn="base">
              <a:lnSpc>
                <a:spcPct val="100000"/>
              </a:lnSpc>
              <a:spcBef>
                <a:spcPts val="0"/>
              </a:spcBef>
              <a:buFont typeface="Arial" panose="020B0604020202020204" pitchFamily="34" charset="0"/>
              <a:buChar char="•"/>
            </a:pPr>
            <a:r>
              <a:rPr lang="en-AU" sz="1400" dirty="0"/>
              <a:t>What does handover look like? </a:t>
            </a:r>
            <a:endParaRPr lang="en-US" sz="1400" dirty="0"/>
          </a:p>
          <a:p>
            <a:pPr marL="285750" indent="-285750" fontAlgn="base">
              <a:lnSpc>
                <a:spcPct val="100000"/>
              </a:lnSpc>
              <a:spcBef>
                <a:spcPts val="0"/>
              </a:spcBef>
              <a:buFont typeface="Arial" panose="020B0604020202020204" pitchFamily="34" charset="0"/>
              <a:buChar char="•"/>
            </a:pPr>
            <a:r>
              <a:rPr lang="en-US" sz="1400" dirty="0"/>
              <a:t>Do you action volunteer feedback? </a:t>
            </a:r>
            <a:br>
              <a:rPr lang="en-US" sz="1400" dirty="0"/>
            </a:br>
            <a:endParaRPr lang="en-US" sz="1400" dirty="0"/>
          </a:p>
          <a:p>
            <a:pPr marL="0" indent="0" fontAlgn="base">
              <a:lnSpc>
                <a:spcPct val="100000"/>
              </a:lnSpc>
              <a:spcBef>
                <a:spcPts val="0"/>
              </a:spcBef>
              <a:buNone/>
            </a:pPr>
            <a:r>
              <a:rPr lang="en-US" sz="1400" b="1" dirty="0"/>
              <a:t>When there isn’t a succession plan in place, we often find:</a:t>
            </a:r>
          </a:p>
          <a:p>
            <a:pPr fontAlgn="base">
              <a:lnSpc>
                <a:spcPct val="100000"/>
              </a:lnSpc>
              <a:spcBef>
                <a:spcPts val="0"/>
              </a:spcBef>
            </a:pPr>
            <a:r>
              <a:rPr lang="en-US" sz="1400" dirty="0"/>
              <a:t>Volunteers can feel they cannot leave, and must stay</a:t>
            </a:r>
          </a:p>
          <a:p>
            <a:pPr fontAlgn="base">
              <a:lnSpc>
                <a:spcPct val="100000"/>
              </a:lnSpc>
              <a:spcBef>
                <a:spcPts val="0"/>
              </a:spcBef>
            </a:pPr>
            <a:r>
              <a:rPr lang="en-US" sz="1400" dirty="0"/>
              <a:t>Volunteers do not take periods of leave at risk of letting the organisation down</a:t>
            </a:r>
          </a:p>
          <a:p>
            <a:pPr fontAlgn="base">
              <a:lnSpc>
                <a:spcPct val="100000"/>
              </a:lnSpc>
              <a:spcBef>
                <a:spcPts val="0"/>
              </a:spcBef>
            </a:pPr>
            <a:r>
              <a:rPr lang="en-US" sz="1400" dirty="0"/>
              <a:t>Sometimes they may feel irreplaceable </a:t>
            </a:r>
          </a:p>
          <a:p>
            <a:pPr fontAlgn="base">
              <a:lnSpc>
                <a:spcPct val="100000"/>
              </a:lnSpc>
              <a:spcBef>
                <a:spcPts val="0"/>
              </a:spcBef>
            </a:pPr>
            <a:r>
              <a:rPr lang="en-US" sz="1400" dirty="0"/>
              <a:t>They may form a feeling of ownership/connection to the role/organisation </a:t>
            </a:r>
          </a:p>
          <a:p>
            <a:pPr fontAlgn="base">
              <a:lnSpc>
                <a:spcPct val="100000"/>
              </a:lnSpc>
              <a:spcBef>
                <a:spcPts val="0"/>
              </a:spcBef>
            </a:pPr>
            <a:r>
              <a:rPr lang="en-US" sz="1400" dirty="0"/>
              <a:t>There may be poor record keeping in relation to the role </a:t>
            </a:r>
          </a:p>
          <a:p>
            <a:pPr fontAlgn="base">
              <a:lnSpc>
                <a:spcPct val="100000"/>
              </a:lnSpc>
              <a:spcBef>
                <a:spcPts val="0"/>
              </a:spcBef>
            </a:pPr>
            <a:r>
              <a:rPr lang="en-US" sz="1400" dirty="0"/>
              <a:t>There is likely to be conflict or someone who ends up unhappy and feeling unvalued </a:t>
            </a:r>
            <a:endParaRPr lang="en-AU" sz="1400" dirty="0"/>
          </a:p>
        </p:txBody>
      </p:sp>
      <p:pic>
        <p:nvPicPr>
          <p:cNvPr id="2052" name="Picture 4" descr="Leave People Better Than You Found Them. Pictures, Photos, and Images for  Facebook, Tumblr, Pinterest, and Twitter">
            <a:extLst>
              <a:ext uri="{FF2B5EF4-FFF2-40B4-BE49-F238E27FC236}">
                <a16:creationId xmlns:a16="http://schemas.microsoft.com/office/drawing/2014/main" id="{ADD21E32-873A-276F-456B-8F88442864FA}"/>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37417" r="13385" b="11150"/>
          <a:stretch/>
        </p:blipFill>
        <p:spPr bwMode="auto">
          <a:xfrm>
            <a:off x="1995306" y="4626855"/>
            <a:ext cx="2736216" cy="1661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71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51721F-61E1-4C1C-8417-2B02331CAB2D}"/>
              </a:ext>
            </a:extLst>
          </p:cNvPr>
          <p:cNvSpPr>
            <a:spLocks noGrp="1"/>
          </p:cNvSpPr>
          <p:nvPr>
            <p:ph type="title"/>
          </p:nvPr>
        </p:nvSpPr>
        <p:spPr>
          <a:xfrm>
            <a:off x="5938895" y="885529"/>
            <a:ext cx="7023739" cy="1678642"/>
          </a:xfrm>
        </p:spPr>
        <p:txBody>
          <a:bodyPr vert="horz" lIns="91440" tIns="45720" rIns="91440" bIns="45720" rtlCol="0" anchor="b">
            <a:normAutofit/>
          </a:bodyPr>
          <a:lstStyle/>
          <a:p>
            <a:r>
              <a:rPr lang="en-AU" sz="6000" b="1">
                <a:latin typeface="Cambria"/>
                <a:ea typeface="Cambria"/>
              </a:rPr>
              <a:t>Wrap up</a:t>
            </a:r>
            <a:endParaRPr lang="en-US" sz="6000">
              <a:ea typeface="+mj-lt"/>
              <a:cs typeface="+mj-lt"/>
            </a:endParaRPr>
          </a:p>
          <a:p>
            <a:pPr algn="r"/>
            <a:endParaRPr lang="en-US" sz="6000" b="1" i="1" kern="1200">
              <a:latin typeface="+mj-lt"/>
              <a:cs typeface="Calibri Light"/>
            </a:endParaRPr>
          </a:p>
        </p:txBody>
      </p:sp>
      <p:sp>
        <p:nvSpPr>
          <p:cNvPr id="3" name="Content Placeholder 2">
            <a:extLst>
              <a:ext uri="{FF2B5EF4-FFF2-40B4-BE49-F238E27FC236}">
                <a16:creationId xmlns:a16="http://schemas.microsoft.com/office/drawing/2014/main" id="{813EADE8-177E-42E6-BDFC-4D17180B4F24}"/>
              </a:ext>
            </a:extLst>
          </p:cNvPr>
          <p:cNvSpPr>
            <a:spLocks noGrp="1"/>
          </p:cNvSpPr>
          <p:nvPr>
            <p:ph idx="1"/>
          </p:nvPr>
        </p:nvSpPr>
        <p:spPr>
          <a:xfrm>
            <a:off x="4424304" y="1884840"/>
            <a:ext cx="6807368" cy="2975739"/>
          </a:xfrm>
        </p:spPr>
        <p:txBody>
          <a:bodyPr vert="horz" lIns="91440" tIns="45720" rIns="91440" bIns="45720" rtlCol="0" anchor="t">
            <a:noAutofit/>
          </a:bodyPr>
          <a:lstStyle/>
          <a:p>
            <a:pPr>
              <a:buFont typeface="Arial"/>
              <a:buChar char="•"/>
            </a:pPr>
            <a:r>
              <a:rPr lang="en-AU" sz="1600" b="0" i="0" u="none" strike="noStrike" dirty="0">
                <a:solidFill>
                  <a:srgbClr val="000000"/>
                </a:solidFill>
                <a:effectLst/>
                <a:latin typeface="Cambria" panose="02040503050406030204" pitchFamily="18" charset="0"/>
                <a:ea typeface="Cambria" panose="02040503050406030204" pitchFamily="18" charset="0"/>
              </a:rPr>
              <a:t>One strategy from today that you’ll implement with someone in your volunteer context (or anyone) </a:t>
            </a:r>
          </a:p>
          <a:p>
            <a:pPr>
              <a:buFont typeface="Arial"/>
              <a:buChar char="•"/>
            </a:pPr>
            <a:endParaRPr lang="en-AU" sz="1600" b="0" i="0" u="none" strike="noStrike" dirty="0">
              <a:solidFill>
                <a:srgbClr val="000000"/>
              </a:solidFill>
              <a:effectLst/>
              <a:latin typeface="Cambria" panose="02040503050406030204" pitchFamily="18" charset="0"/>
              <a:ea typeface="Cambria" panose="02040503050406030204" pitchFamily="18" charset="0"/>
            </a:endParaRPr>
          </a:p>
          <a:p>
            <a:pPr>
              <a:buFont typeface="Arial"/>
              <a:buChar char="•"/>
            </a:pPr>
            <a:r>
              <a:rPr lang="en-AU" sz="1600" b="0" i="0" u="none" strike="noStrike" dirty="0">
                <a:solidFill>
                  <a:srgbClr val="000000"/>
                </a:solidFill>
                <a:effectLst/>
                <a:latin typeface="Cambria" panose="02040503050406030204" pitchFamily="18" charset="0"/>
                <a:ea typeface="Cambria" panose="02040503050406030204" pitchFamily="18" charset="0"/>
              </a:rPr>
              <a:t>Look for an opportunity to support someone: offer companioning/listening, virtues-based feedback, offering support – referral </a:t>
            </a:r>
            <a:r>
              <a:rPr lang="en-AU" sz="1600" b="1" i="0" u="none" strike="noStrike" dirty="0">
                <a:solidFill>
                  <a:srgbClr val="000000"/>
                </a:solidFill>
                <a:effectLst/>
                <a:latin typeface="Cambria" panose="02040503050406030204" pitchFamily="18" charset="0"/>
                <a:ea typeface="Cambria" panose="02040503050406030204" pitchFamily="18" charset="0"/>
              </a:rPr>
              <a:t>(only do this if you feel comfortable)</a:t>
            </a:r>
          </a:p>
          <a:p>
            <a:pPr marL="0" indent="0">
              <a:buNone/>
            </a:pPr>
            <a:endParaRPr lang="en-AU" sz="1600" dirty="0">
              <a:solidFill>
                <a:srgbClr val="000000"/>
              </a:solidFill>
              <a:latin typeface="Cambria" panose="02040503050406030204" pitchFamily="18" charset="0"/>
              <a:ea typeface="Cambria" panose="02040503050406030204" pitchFamily="18" charset="0"/>
              <a:cs typeface="Calibri"/>
            </a:endParaRPr>
          </a:p>
          <a:p>
            <a:pPr>
              <a:buFont typeface="Arial"/>
              <a:buChar char="•"/>
            </a:pPr>
            <a:r>
              <a:rPr lang="en-AU" sz="1600" dirty="0">
                <a:solidFill>
                  <a:srgbClr val="000000"/>
                </a:solidFill>
                <a:latin typeface="Cambria" panose="02040503050406030204" pitchFamily="18" charset="0"/>
                <a:ea typeface="Cambria" panose="02040503050406030204" pitchFamily="18" charset="0"/>
                <a:cs typeface="Calibri"/>
              </a:rPr>
              <a:t>Volunteering Tasmania will check in with you all after the workshop to see how you went with the above activities (we will discuss this further at the next workshop)</a:t>
            </a:r>
            <a:endParaRPr lang="en-AU" sz="1600" dirty="0">
              <a:latin typeface="Cambria"/>
              <a:ea typeface="Cambria"/>
              <a:cs typeface="Calibri"/>
            </a:endParaRPr>
          </a:p>
          <a:p>
            <a:pPr>
              <a:buFont typeface="Arial"/>
              <a:buChar char="•"/>
            </a:pPr>
            <a:endParaRPr lang="en-AU" sz="1600" dirty="0">
              <a:latin typeface="Cambria"/>
              <a:ea typeface="Cambria"/>
              <a:cs typeface="Calibri"/>
            </a:endParaRPr>
          </a:p>
          <a:p>
            <a:pPr>
              <a:buFont typeface="Arial"/>
              <a:buChar char="•"/>
            </a:pPr>
            <a:endParaRPr lang="en-AU" sz="1600" dirty="0">
              <a:latin typeface="Cambria"/>
              <a:ea typeface="Cambria"/>
              <a:cs typeface="+mn-lt"/>
            </a:endParaRPr>
          </a:p>
          <a:p>
            <a:pPr marL="0" indent="0" algn="r">
              <a:buNone/>
            </a:pPr>
            <a:endParaRPr lang="en-US" sz="1600" dirty="0">
              <a:cs typeface="Calibri"/>
            </a:endParaRPr>
          </a:p>
        </p:txBody>
      </p:sp>
      <p:sp>
        <p:nvSpPr>
          <p:cNvPr id="12" name="Text Placeholder 23">
            <a:extLst>
              <a:ext uri="{FF2B5EF4-FFF2-40B4-BE49-F238E27FC236}">
                <a16:creationId xmlns:a16="http://schemas.microsoft.com/office/drawing/2014/main" id="{E31D1311-B860-1D14-698A-1E9B7393FEEA}"/>
              </a:ext>
            </a:extLst>
          </p:cNvPr>
          <p:cNvSpPr txBox="1">
            <a:spLocks/>
          </p:cNvSpPr>
          <p:nvPr/>
        </p:nvSpPr>
        <p:spPr>
          <a:xfrm flipH="1">
            <a:off x="8998857" y="3994111"/>
            <a:ext cx="3193139" cy="2873297"/>
          </a:xfrm>
          <a:prstGeom prst="rtTriangle">
            <a:avLst/>
          </a:prstGeom>
          <a:solidFill>
            <a:srgbClr val="E1D0C6"/>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alpha val="0"/>
                </a:srgbClr>
              </a:solidFill>
              <a:effectLst/>
              <a:uLnTx/>
              <a:uFillTx/>
              <a:latin typeface="Calibri" panose="020F0502020204030204"/>
              <a:ea typeface="+mn-ea"/>
              <a:cs typeface="Calibri" panose="020F0502020204030204"/>
            </a:endParaRPr>
          </a:p>
        </p:txBody>
      </p:sp>
      <p:pic>
        <p:nvPicPr>
          <p:cNvPr id="5" name="Picture 5">
            <a:extLst>
              <a:ext uri="{FF2B5EF4-FFF2-40B4-BE49-F238E27FC236}">
                <a16:creationId xmlns:a16="http://schemas.microsoft.com/office/drawing/2014/main" id="{EB91E40D-B966-ED3D-9B63-F5B988358A39}"/>
              </a:ext>
            </a:extLst>
          </p:cNvPr>
          <p:cNvPicPr>
            <a:picLocks noChangeAspect="1"/>
          </p:cNvPicPr>
          <p:nvPr/>
        </p:nvPicPr>
        <p:blipFill>
          <a:blip r:embed="rId3"/>
          <a:stretch>
            <a:fillRect/>
          </a:stretch>
        </p:blipFill>
        <p:spPr>
          <a:xfrm>
            <a:off x="2928761" y="6177315"/>
            <a:ext cx="1028700" cy="542925"/>
          </a:xfrm>
          <a:prstGeom prst="rect">
            <a:avLst/>
          </a:prstGeom>
        </p:spPr>
      </p:pic>
      <p:sp>
        <p:nvSpPr>
          <p:cNvPr id="6" name="Slide Number Placeholder 5">
            <a:extLst>
              <a:ext uri="{FF2B5EF4-FFF2-40B4-BE49-F238E27FC236}">
                <a16:creationId xmlns:a16="http://schemas.microsoft.com/office/drawing/2014/main" id="{B5ADCCFB-79CC-0348-36F9-746557BE4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56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1721F-61E1-4C1C-8417-2B02331CAB2D}"/>
              </a:ext>
            </a:extLst>
          </p:cNvPr>
          <p:cNvSpPr>
            <a:spLocks noGrp="1"/>
          </p:cNvSpPr>
          <p:nvPr>
            <p:ph type="title"/>
          </p:nvPr>
        </p:nvSpPr>
        <p:spPr>
          <a:xfrm>
            <a:off x="1389278" y="1233241"/>
            <a:ext cx="3240506" cy="4064628"/>
          </a:xfrm>
        </p:spPr>
        <p:txBody>
          <a:bodyPr>
            <a:normAutofit/>
          </a:bodyPr>
          <a:lstStyle/>
          <a:p>
            <a:r>
              <a:rPr lang="en-AU" b="1">
                <a:latin typeface="Cambria"/>
                <a:ea typeface="Cambria"/>
              </a:rPr>
              <a:t>Today’s Learning Objectives</a:t>
            </a:r>
            <a:endParaRPr lang="en-AU">
              <a:latin typeface="Cambria"/>
              <a:ea typeface="Cambria"/>
              <a:cs typeface="+mj-lt"/>
            </a:endParaRPr>
          </a:p>
          <a:p>
            <a:endParaRPr lang="en-AU" b="1">
              <a:solidFill>
                <a:srgbClr val="FFFFFF"/>
              </a:solidFill>
              <a:latin typeface="Cambria" panose="02040503050406030204" pitchFamily="18" charset="0"/>
              <a:ea typeface="Cambria" panose="02040503050406030204" pitchFamily="18" charset="0"/>
            </a:endParaRPr>
          </a:p>
        </p:txBody>
      </p:sp>
      <p:sp>
        <p:nvSpPr>
          <p:cNvPr id="27" name="Freeform: Shape 19">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13EADE8-177E-42E6-BDFC-4D17180B4F24}"/>
              </a:ext>
            </a:extLst>
          </p:cNvPr>
          <p:cNvSpPr>
            <a:spLocks noGrp="1"/>
          </p:cNvSpPr>
          <p:nvPr>
            <p:ph idx="1"/>
          </p:nvPr>
        </p:nvSpPr>
        <p:spPr>
          <a:xfrm>
            <a:off x="6009216" y="847600"/>
            <a:ext cx="5257799" cy="4889350"/>
          </a:xfrm>
        </p:spPr>
        <p:txBody>
          <a:bodyPr vert="horz" lIns="91440" tIns="45720" rIns="91440" bIns="45720" rtlCol="0" anchor="t">
            <a:normAutofit/>
          </a:bodyPr>
          <a:lstStyle/>
          <a:p>
            <a:pPr marL="0" indent="0">
              <a:buNone/>
            </a:pPr>
            <a:r>
              <a:rPr lang="en-AU" sz="2000" dirty="0">
                <a:latin typeface="Cambria"/>
                <a:ea typeface="Cambria"/>
              </a:rPr>
              <a:t>By the end of today you will learn - </a:t>
            </a:r>
            <a:endParaRPr lang="en-US" sz="2000" dirty="0">
              <a:ea typeface="+mn-lt"/>
              <a:cs typeface="+mn-lt"/>
            </a:endParaRPr>
          </a:p>
          <a:p>
            <a:pPr marL="0" indent="0">
              <a:buNone/>
            </a:pPr>
            <a:endParaRPr lang="en-AU" sz="2000" dirty="0">
              <a:ea typeface="+mn-lt"/>
              <a:cs typeface="+mn-lt"/>
            </a:endParaRPr>
          </a:p>
          <a:p>
            <a:pPr>
              <a:buFont typeface="Arial"/>
              <a:buChar char="•"/>
            </a:pPr>
            <a:r>
              <a:rPr lang="en-AU" sz="2000" b="0" i="0" u="none" strike="noStrike" dirty="0">
                <a:solidFill>
                  <a:srgbClr val="000000"/>
                </a:solidFill>
                <a:effectLst/>
                <a:latin typeface="Cambria" panose="02040503050406030204" pitchFamily="18" charset="0"/>
                <a:ea typeface="Cambria" panose="02040503050406030204" pitchFamily="18" charset="0"/>
              </a:rPr>
              <a:t>How to provide virtues-based feedback and recognition (replacement behaviour) </a:t>
            </a:r>
          </a:p>
          <a:p>
            <a:pPr>
              <a:buFont typeface="Arial"/>
              <a:buChar char="•"/>
            </a:pPr>
            <a:endParaRPr lang="en-AU" sz="2000" b="0" i="0" u="none" strike="noStrike" dirty="0">
              <a:solidFill>
                <a:srgbClr val="000000"/>
              </a:solidFill>
              <a:effectLst/>
              <a:latin typeface="Cambria" panose="02040503050406030204" pitchFamily="18" charset="0"/>
              <a:ea typeface="Cambria" panose="02040503050406030204" pitchFamily="18" charset="0"/>
            </a:endParaRPr>
          </a:p>
          <a:p>
            <a:pPr>
              <a:buFont typeface="Arial"/>
              <a:buChar char="•"/>
            </a:pPr>
            <a:r>
              <a:rPr lang="en-AU" sz="2000" b="0" i="0" dirty="0">
                <a:solidFill>
                  <a:srgbClr val="000000"/>
                </a:solidFill>
                <a:effectLst/>
                <a:latin typeface="Cambria" panose="02040503050406030204" pitchFamily="18" charset="0"/>
                <a:ea typeface="Cambria" panose="02040503050406030204" pitchFamily="18" charset="0"/>
              </a:rPr>
              <a:t>Understanding others’ mental health and wellbeing</a:t>
            </a:r>
          </a:p>
          <a:p>
            <a:pPr>
              <a:buFont typeface="Arial"/>
              <a:buChar char="•"/>
            </a:pPr>
            <a:endParaRPr lang="en-AU" sz="2000" b="0" i="0" dirty="0">
              <a:solidFill>
                <a:srgbClr val="000000"/>
              </a:solidFill>
              <a:effectLst/>
              <a:latin typeface="Cambria" panose="02040503050406030204" pitchFamily="18" charset="0"/>
              <a:ea typeface="Cambria" panose="02040503050406030204" pitchFamily="18" charset="0"/>
            </a:endParaRPr>
          </a:p>
          <a:p>
            <a:pPr>
              <a:buFont typeface="Arial"/>
              <a:buChar char="•"/>
            </a:pPr>
            <a:r>
              <a:rPr lang="en-AU" sz="2000" b="0" i="0" dirty="0">
                <a:solidFill>
                  <a:srgbClr val="000000"/>
                </a:solidFill>
                <a:effectLst/>
                <a:latin typeface="Cambria" panose="02040503050406030204" pitchFamily="18" charset="0"/>
                <a:ea typeface="Cambria" panose="02040503050406030204" pitchFamily="18" charset="0"/>
              </a:rPr>
              <a:t>Skills for discussing mental health and wellbeing issues with others </a:t>
            </a:r>
          </a:p>
        </p:txBody>
      </p:sp>
      <p:sp>
        <p:nvSpPr>
          <p:cNvPr id="26" name="Freeform: Shape 25">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23">
            <a:extLst>
              <a:ext uri="{FF2B5EF4-FFF2-40B4-BE49-F238E27FC236}">
                <a16:creationId xmlns:a16="http://schemas.microsoft.com/office/drawing/2014/main" id="{3170BD5A-1D58-4C26-F715-A0AF081DF966}"/>
              </a:ext>
            </a:extLst>
          </p:cNvPr>
          <p:cNvSpPr txBox="1">
            <a:spLocks/>
          </p:cNvSpPr>
          <p:nvPr/>
        </p:nvSpPr>
        <p:spPr>
          <a:xfrm flipH="1">
            <a:off x="8998857" y="3984704"/>
            <a:ext cx="3193139" cy="2873297"/>
          </a:xfrm>
          <a:prstGeom prst="rtTriangle">
            <a:avLst/>
          </a:prstGeom>
          <a:solidFill>
            <a:srgbClr val="E1D0C6"/>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000000">
                  <a:alpha val="0"/>
                </a:srgbClr>
              </a:solidFill>
              <a:cs typeface="Calibri"/>
            </a:endParaRPr>
          </a:p>
        </p:txBody>
      </p:sp>
      <p:pic>
        <p:nvPicPr>
          <p:cNvPr id="4" name="Picture 4">
            <a:extLst>
              <a:ext uri="{FF2B5EF4-FFF2-40B4-BE49-F238E27FC236}">
                <a16:creationId xmlns:a16="http://schemas.microsoft.com/office/drawing/2014/main" id="{D9A24334-42D9-146F-86DF-43C9F46DD78A}"/>
              </a:ext>
            </a:extLst>
          </p:cNvPr>
          <p:cNvPicPr>
            <a:picLocks noChangeAspect="1"/>
          </p:cNvPicPr>
          <p:nvPr/>
        </p:nvPicPr>
        <p:blipFill>
          <a:blip r:embed="rId3"/>
          <a:stretch>
            <a:fillRect/>
          </a:stretch>
        </p:blipFill>
        <p:spPr>
          <a:xfrm>
            <a:off x="162983" y="6092649"/>
            <a:ext cx="1028700" cy="542925"/>
          </a:xfrm>
          <a:prstGeom prst="rect">
            <a:avLst/>
          </a:prstGeom>
        </p:spPr>
      </p:pic>
      <p:sp>
        <p:nvSpPr>
          <p:cNvPr id="5" name="Slide Number Placeholder 4">
            <a:extLst>
              <a:ext uri="{FF2B5EF4-FFF2-40B4-BE49-F238E27FC236}">
                <a16:creationId xmlns:a16="http://schemas.microsoft.com/office/drawing/2014/main" id="{3F323A5D-3719-DA83-438C-20E7FA520B57}"/>
              </a:ext>
            </a:extLst>
          </p:cNvPr>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1610231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1721F-61E1-4C1C-8417-2B02331CAB2D}"/>
              </a:ext>
            </a:extLst>
          </p:cNvPr>
          <p:cNvSpPr>
            <a:spLocks noGrp="1"/>
          </p:cNvSpPr>
          <p:nvPr>
            <p:ph type="title"/>
          </p:nvPr>
        </p:nvSpPr>
        <p:spPr>
          <a:xfrm>
            <a:off x="1171074" y="1396686"/>
            <a:ext cx="3240506" cy="4064628"/>
          </a:xfrm>
        </p:spPr>
        <p:txBody>
          <a:bodyPr>
            <a:normAutofit/>
          </a:bodyPr>
          <a:lstStyle/>
          <a:p>
            <a:r>
              <a:rPr lang="en-AU" b="1" dirty="0">
                <a:solidFill>
                  <a:srgbClr val="FFFFFF"/>
                </a:solidFill>
                <a:latin typeface="Cambria" panose="02040503050406030204" pitchFamily="18" charset="0"/>
                <a:ea typeface="Cambria" panose="02040503050406030204" pitchFamily="18" charset="0"/>
              </a:rPr>
              <a:t>Ground Rules &amp; Virtue’s Pick</a:t>
            </a:r>
          </a:p>
        </p:txBody>
      </p:sp>
      <p:sp>
        <p:nvSpPr>
          <p:cNvPr id="30" name="Arc 2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3EADE8-177E-42E6-BDFC-4D17180B4F24}"/>
              </a:ext>
            </a:extLst>
          </p:cNvPr>
          <p:cNvSpPr>
            <a:spLocks noGrp="1"/>
          </p:cNvSpPr>
          <p:nvPr>
            <p:ph idx="1"/>
          </p:nvPr>
        </p:nvSpPr>
        <p:spPr>
          <a:xfrm>
            <a:off x="5370153" y="1526033"/>
            <a:ext cx="5536397" cy="3935281"/>
          </a:xfrm>
        </p:spPr>
        <p:txBody>
          <a:bodyPr vert="horz" lIns="91440" tIns="45720" rIns="91440" bIns="45720" rtlCol="0">
            <a:normAutofit/>
          </a:bodyPr>
          <a:lstStyle/>
          <a:p>
            <a:pPr marL="0" indent="0">
              <a:buNone/>
            </a:pPr>
            <a:r>
              <a:rPr lang="en-AU" sz="1500" dirty="0">
                <a:latin typeface="Cambria"/>
                <a:ea typeface="Cambria"/>
              </a:rPr>
              <a:t>In this session we will demonstrate –</a:t>
            </a:r>
          </a:p>
          <a:p>
            <a:pPr marL="0" indent="0">
              <a:buNone/>
            </a:pPr>
            <a:endParaRPr lang="en-AU" sz="1500" dirty="0">
              <a:latin typeface="Cambria" panose="02040503050406030204" pitchFamily="18" charset="0"/>
              <a:ea typeface="Cambria" panose="02040503050406030204" pitchFamily="18" charset="0"/>
            </a:endParaRPr>
          </a:p>
          <a:p>
            <a:r>
              <a:rPr lang="en-AU" sz="1500" dirty="0">
                <a:latin typeface="Cambria"/>
                <a:ea typeface="Cambria"/>
              </a:rPr>
              <a:t>Trust </a:t>
            </a:r>
            <a:endParaRPr lang="en-AU" sz="1500" dirty="0">
              <a:latin typeface="Cambria" panose="02040503050406030204" pitchFamily="18" charset="0"/>
              <a:ea typeface="Cambria" panose="02040503050406030204" pitchFamily="18" charset="0"/>
            </a:endParaRPr>
          </a:p>
          <a:p>
            <a:r>
              <a:rPr lang="en-AU" sz="1500" dirty="0">
                <a:latin typeface="Cambria"/>
                <a:ea typeface="Cambria"/>
              </a:rPr>
              <a:t>Respect </a:t>
            </a:r>
          </a:p>
          <a:p>
            <a:r>
              <a:rPr lang="en-AU" sz="1500" dirty="0">
                <a:latin typeface="Cambria"/>
                <a:ea typeface="Cambria"/>
              </a:rPr>
              <a:t>Courage </a:t>
            </a:r>
          </a:p>
          <a:p>
            <a:r>
              <a:rPr lang="en-AU" sz="1500" dirty="0">
                <a:latin typeface="Cambria"/>
                <a:ea typeface="Cambria"/>
              </a:rPr>
              <a:t>Empathy  </a:t>
            </a:r>
            <a:endParaRPr lang="en-AU" sz="1500" dirty="0">
              <a:latin typeface="Cambria" panose="02040503050406030204" pitchFamily="18" charset="0"/>
              <a:ea typeface="Cambria" panose="02040503050406030204" pitchFamily="18" charset="0"/>
            </a:endParaRPr>
          </a:p>
          <a:p>
            <a:r>
              <a:rPr lang="en-AU" sz="1500" dirty="0">
                <a:latin typeface="Cambria"/>
                <a:ea typeface="Cambria"/>
              </a:rPr>
              <a:t>Duty of care</a:t>
            </a:r>
            <a:endParaRPr lang="en-AU" sz="1500" dirty="0">
              <a:latin typeface="Cambria" panose="02040503050406030204" pitchFamily="18" charset="0"/>
              <a:ea typeface="Cambria" panose="02040503050406030204" pitchFamily="18" charset="0"/>
            </a:endParaRPr>
          </a:p>
          <a:p>
            <a:pPr marL="0" indent="0">
              <a:buNone/>
            </a:pPr>
            <a:endParaRPr lang="en-AU" sz="1500" dirty="0">
              <a:latin typeface="Cambria"/>
              <a:ea typeface="Cambria"/>
            </a:endParaRPr>
          </a:p>
          <a:p>
            <a:pPr marL="0" indent="0">
              <a:buNone/>
            </a:pPr>
            <a:r>
              <a:rPr lang="en-AU" sz="1500" b="1" dirty="0">
                <a:latin typeface="Cambria"/>
                <a:ea typeface="Cambria"/>
              </a:rPr>
              <a:t>Learning program not therapy </a:t>
            </a:r>
            <a:endParaRPr lang="en-AU" sz="1500" b="1" dirty="0">
              <a:latin typeface="Cambria" panose="02040503050406030204" pitchFamily="18" charset="0"/>
              <a:ea typeface="Cambria" panose="02040503050406030204" pitchFamily="18" charset="0"/>
            </a:endParaRPr>
          </a:p>
        </p:txBody>
      </p:sp>
      <p:sp>
        <p:nvSpPr>
          <p:cNvPr id="13" name="Text Placeholder 23">
            <a:extLst>
              <a:ext uri="{FF2B5EF4-FFF2-40B4-BE49-F238E27FC236}">
                <a16:creationId xmlns:a16="http://schemas.microsoft.com/office/drawing/2014/main" id="{9DAC9444-5B28-936F-58B0-E09DCE014C05}"/>
              </a:ext>
            </a:extLst>
          </p:cNvPr>
          <p:cNvSpPr txBox="1">
            <a:spLocks/>
          </p:cNvSpPr>
          <p:nvPr/>
        </p:nvSpPr>
        <p:spPr>
          <a:xfrm flipH="1">
            <a:off x="8998857" y="3984704"/>
            <a:ext cx="3193139" cy="2873297"/>
          </a:xfrm>
          <a:prstGeom prst="rtTriangle">
            <a:avLst/>
          </a:prstGeom>
          <a:solidFill>
            <a:srgbClr val="E1D0C6"/>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rgbClr val="000000">
                  <a:alpha val="0"/>
                </a:srgbClr>
              </a:solidFill>
              <a:ea typeface="Calibri"/>
              <a:cs typeface="Calibri"/>
            </a:endParaRPr>
          </a:p>
        </p:txBody>
      </p:sp>
      <p:pic>
        <p:nvPicPr>
          <p:cNvPr id="5" name="Picture 5">
            <a:extLst>
              <a:ext uri="{FF2B5EF4-FFF2-40B4-BE49-F238E27FC236}">
                <a16:creationId xmlns:a16="http://schemas.microsoft.com/office/drawing/2014/main" id="{DCC29D09-F641-50EE-5FAE-B902A7E4B0CA}"/>
              </a:ext>
            </a:extLst>
          </p:cNvPr>
          <p:cNvPicPr>
            <a:picLocks noChangeAspect="1"/>
          </p:cNvPicPr>
          <p:nvPr/>
        </p:nvPicPr>
        <p:blipFill>
          <a:blip r:embed="rId3"/>
          <a:stretch>
            <a:fillRect/>
          </a:stretch>
        </p:blipFill>
        <p:spPr>
          <a:xfrm>
            <a:off x="144169" y="6092649"/>
            <a:ext cx="1028700" cy="542925"/>
          </a:xfrm>
          <a:prstGeom prst="rect">
            <a:avLst/>
          </a:prstGeom>
        </p:spPr>
      </p:pic>
      <p:sp>
        <p:nvSpPr>
          <p:cNvPr id="6" name="Slide Number Placeholder 5">
            <a:extLst>
              <a:ext uri="{FF2B5EF4-FFF2-40B4-BE49-F238E27FC236}">
                <a16:creationId xmlns:a16="http://schemas.microsoft.com/office/drawing/2014/main" id="{4D2E57B6-0D63-87F9-729C-F6FF1E83A281}"/>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283156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3FBA8-DC1F-B8D8-5F20-0AAF4661549B}"/>
              </a:ext>
            </a:extLst>
          </p:cNvPr>
          <p:cNvSpPr>
            <a:spLocks noGrp="1"/>
          </p:cNvSpPr>
          <p:nvPr>
            <p:ph type="title"/>
          </p:nvPr>
        </p:nvSpPr>
        <p:spPr>
          <a:xfrm>
            <a:off x="640080" y="325369"/>
            <a:ext cx="4368602" cy="1956841"/>
          </a:xfrm>
        </p:spPr>
        <p:txBody>
          <a:bodyPr anchor="b">
            <a:normAutofit/>
          </a:bodyPr>
          <a:lstStyle/>
          <a:p>
            <a:r>
              <a:rPr lang="en-AU" sz="3400" dirty="0">
                <a:latin typeface="Cambria" panose="02040503050406030204" pitchFamily="18" charset="0"/>
                <a:ea typeface="Cambria" panose="02040503050406030204" pitchFamily="18" charset="0"/>
              </a:rPr>
              <a:t>A virtues-based, </a:t>
            </a:r>
            <a:br>
              <a:rPr lang="en-AU" sz="3400" dirty="0">
                <a:latin typeface="Cambria" panose="02040503050406030204" pitchFamily="18" charset="0"/>
                <a:ea typeface="Cambria" panose="02040503050406030204" pitchFamily="18" charset="0"/>
              </a:rPr>
            </a:br>
            <a:r>
              <a:rPr lang="en-AU" sz="3400" dirty="0">
                <a:latin typeface="Cambria" panose="02040503050406030204" pitchFamily="18" charset="0"/>
                <a:ea typeface="Cambria" panose="02040503050406030204" pitchFamily="18" charset="0"/>
              </a:rPr>
              <a:t>character-first </a:t>
            </a:r>
            <a:br>
              <a:rPr lang="en-AU" sz="3400" dirty="0">
                <a:latin typeface="Cambria" panose="02040503050406030204" pitchFamily="18" charset="0"/>
                <a:ea typeface="Cambria" panose="02040503050406030204" pitchFamily="18" charset="0"/>
              </a:rPr>
            </a:br>
            <a:r>
              <a:rPr lang="en-AU" sz="3400" dirty="0">
                <a:latin typeface="Cambria" panose="02040503050406030204" pitchFamily="18" charset="0"/>
                <a:ea typeface="Cambria" panose="02040503050406030204" pitchFamily="18" charset="0"/>
              </a:rPr>
              <a:t>approach to </a:t>
            </a:r>
            <a:br>
              <a:rPr lang="en-AU" sz="3400" dirty="0">
                <a:latin typeface="Cambria" panose="02040503050406030204" pitchFamily="18" charset="0"/>
                <a:ea typeface="Cambria" panose="02040503050406030204" pitchFamily="18" charset="0"/>
              </a:rPr>
            </a:br>
            <a:r>
              <a:rPr lang="en-AU" sz="3400" dirty="0">
                <a:latin typeface="Cambria" panose="02040503050406030204" pitchFamily="18" charset="0"/>
                <a:ea typeface="Cambria" panose="02040503050406030204" pitchFamily="18" charset="0"/>
              </a:rPr>
              <a:t>leadership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BB64CE-48AE-CDAA-6907-3AB265892052}"/>
              </a:ext>
            </a:extLst>
          </p:cNvPr>
          <p:cNvSpPr>
            <a:spLocks noGrp="1"/>
          </p:cNvSpPr>
          <p:nvPr>
            <p:ph idx="1"/>
          </p:nvPr>
        </p:nvSpPr>
        <p:spPr>
          <a:xfrm>
            <a:off x="640080" y="2872899"/>
            <a:ext cx="4243589" cy="3320668"/>
          </a:xfrm>
        </p:spPr>
        <p:txBody>
          <a:bodyPr>
            <a:normAutofit/>
          </a:bodyPr>
          <a:lstStyle/>
          <a:p>
            <a:r>
              <a:rPr lang="en-AU" sz="2200" dirty="0">
                <a:latin typeface="Cambria" panose="02040503050406030204" pitchFamily="18" charset="0"/>
                <a:ea typeface="Cambria" panose="02040503050406030204" pitchFamily="18" charset="0"/>
              </a:rPr>
              <a:t>Anyone can lead</a:t>
            </a:r>
          </a:p>
          <a:p>
            <a:r>
              <a:rPr lang="en-AU" sz="2200" dirty="0">
                <a:latin typeface="Cambria" panose="02040503050406030204" pitchFamily="18" charset="0"/>
                <a:ea typeface="Cambria" panose="02040503050406030204" pitchFamily="18" charset="0"/>
              </a:rPr>
              <a:t>Good character is the foundation of good leadership</a:t>
            </a:r>
          </a:p>
          <a:p>
            <a:r>
              <a:rPr lang="en-AU" sz="2200" dirty="0">
                <a:latin typeface="Cambria" panose="02040503050406030204" pitchFamily="18" charset="0"/>
                <a:ea typeface="Cambria" panose="02040503050406030204" pitchFamily="18" charset="0"/>
              </a:rPr>
              <a:t>Character is composed of virtues</a:t>
            </a:r>
          </a:p>
        </p:txBody>
      </p:sp>
      <p:pic>
        <p:nvPicPr>
          <p:cNvPr id="6" name="Picture 5" descr="One in a crowd">
            <a:extLst>
              <a:ext uri="{FF2B5EF4-FFF2-40B4-BE49-F238E27FC236}">
                <a16:creationId xmlns:a16="http://schemas.microsoft.com/office/drawing/2014/main" id="{6B53B59C-3B78-F6A0-32C8-4C4452987A36}"/>
              </a:ext>
            </a:extLst>
          </p:cNvPr>
          <p:cNvPicPr>
            <a:picLocks noChangeAspect="1"/>
          </p:cNvPicPr>
          <p:nvPr/>
        </p:nvPicPr>
        <p:blipFill rotWithShape="1">
          <a:blip r:embed="rId3"/>
          <a:srcRect l="16482" r="82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E788266E-8A82-18E4-20FA-C2A66C42CCD2}"/>
              </a:ext>
            </a:extLst>
          </p:cNvPr>
          <p:cNvSpPr>
            <a:spLocks noGrp="1"/>
          </p:cNvSpPr>
          <p:nvPr>
            <p:ph type="sldNum" sz="quarter" idx="12"/>
          </p:nvPr>
        </p:nvSpPr>
        <p:spPr>
          <a:xfrm>
            <a:off x="10439400" y="6356350"/>
            <a:ext cx="914400" cy="365125"/>
          </a:xfrm>
        </p:spPr>
        <p:txBody>
          <a:bodyPr>
            <a:normAutofit/>
          </a:bodyPr>
          <a:lstStyle/>
          <a:p>
            <a:pPr>
              <a:spcAft>
                <a:spcPts val="600"/>
              </a:spcAft>
            </a:pPr>
            <a:fld id="{48F63A3B-78C7-47BE-AE5E-E10140E04643}" type="slidenum">
              <a:rPr lang="en-US">
                <a:solidFill>
                  <a:srgbClr val="FFFFFF"/>
                </a:solidFill>
              </a:rPr>
              <a:pPr>
                <a:spcAft>
                  <a:spcPts val="600"/>
                </a:spcAft>
              </a:pPr>
              <a:t>6</a:t>
            </a:fld>
            <a:endParaRPr lang="en-US">
              <a:solidFill>
                <a:srgbClr val="FFFFFF"/>
              </a:solidFill>
            </a:endParaRPr>
          </a:p>
        </p:txBody>
      </p:sp>
      <p:pic>
        <p:nvPicPr>
          <p:cNvPr id="5" name="Picture 5">
            <a:extLst>
              <a:ext uri="{FF2B5EF4-FFF2-40B4-BE49-F238E27FC236}">
                <a16:creationId xmlns:a16="http://schemas.microsoft.com/office/drawing/2014/main" id="{B6C1401E-4603-5C4A-BAE1-03D313150212}"/>
              </a:ext>
            </a:extLst>
          </p:cNvPr>
          <p:cNvPicPr>
            <a:picLocks noChangeAspect="1"/>
          </p:cNvPicPr>
          <p:nvPr/>
        </p:nvPicPr>
        <p:blipFill>
          <a:blip r:embed="rId4"/>
          <a:stretch>
            <a:fillRect/>
          </a:stretch>
        </p:blipFill>
        <p:spPr>
          <a:xfrm>
            <a:off x="87724" y="6233760"/>
            <a:ext cx="1028700" cy="542925"/>
          </a:xfrm>
          <a:prstGeom prst="rect">
            <a:avLst/>
          </a:prstGeom>
        </p:spPr>
      </p:pic>
    </p:spTree>
    <p:extLst>
      <p:ext uri="{BB962C8B-B14F-4D97-AF65-F5344CB8AC3E}">
        <p14:creationId xmlns:p14="http://schemas.microsoft.com/office/powerpoint/2010/main" val="283617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3FBA8-DC1F-B8D8-5F20-0AAF4661549B}"/>
              </a:ext>
            </a:extLst>
          </p:cNvPr>
          <p:cNvSpPr>
            <a:spLocks noGrp="1"/>
          </p:cNvSpPr>
          <p:nvPr>
            <p:ph type="title"/>
          </p:nvPr>
        </p:nvSpPr>
        <p:spPr>
          <a:xfrm>
            <a:off x="841248" y="548640"/>
            <a:ext cx="3600860" cy="5431536"/>
          </a:xfrm>
        </p:spPr>
        <p:txBody>
          <a:bodyPr>
            <a:normAutofit/>
          </a:bodyPr>
          <a:lstStyle/>
          <a:p>
            <a:r>
              <a:rPr lang="en-AU" sz="5400" dirty="0">
                <a:latin typeface="Cambria" panose="02040503050406030204" pitchFamily="18" charset="0"/>
                <a:ea typeface="Cambria" panose="02040503050406030204" pitchFamily="18" charset="0"/>
              </a:rPr>
              <a:t>What are virtues? </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BB64CE-48AE-CDAA-6907-3AB265892052}"/>
              </a:ext>
            </a:extLst>
          </p:cNvPr>
          <p:cNvSpPr>
            <a:spLocks noGrp="1"/>
          </p:cNvSpPr>
          <p:nvPr>
            <p:ph idx="1"/>
          </p:nvPr>
        </p:nvSpPr>
        <p:spPr>
          <a:xfrm>
            <a:off x="5126418" y="552091"/>
            <a:ext cx="6224335" cy="5431536"/>
          </a:xfrm>
        </p:spPr>
        <p:txBody>
          <a:bodyPr anchor="ctr">
            <a:normAutofit/>
          </a:bodyPr>
          <a:lstStyle/>
          <a:p>
            <a:r>
              <a:rPr lang="en-AU" sz="2200" dirty="0">
                <a:latin typeface="Cambria" panose="02040503050406030204" pitchFamily="18" charset="0"/>
                <a:ea typeface="Cambria" panose="02040503050406030204" pitchFamily="18" charset="0"/>
              </a:rPr>
              <a:t>Virtues are inherently good character attributes </a:t>
            </a:r>
          </a:p>
          <a:p>
            <a:r>
              <a:rPr lang="en-AU" sz="2200" dirty="0">
                <a:latin typeface="Cambria" panose="02040503050406030204" pitchFamily="18" charset="0"/>
                <a:ea typeface="Cambria" panose="02040503050406030204" pitchFamily="18" charset="0"/>
              </a:rPr>
              <a:t>We all have all the virtues, in varying states of development</a:t>
            </a:r>
          </a:p>
          <a:p>
            <a:r>
              <a:rPr lang="en-AU" sz="2200" dirty="0">
                <a:latin typeface="Cambria" panose="02040503050406030204" pitchFamily="18" charset="0"/>
                <a:ea typeface="Cambria" panose="02040503050406030204" pitchFamily="18" charset="0"/>
              </a:rPr>
              <a:t>We all have strength and growth virtues</a:t>
            </a:r>
          </a:p>
          <a:p>
            <a:r>
              <a:rPr lang="en-AU" sz="2200" dirty="0">
                <a:latin typeface="Cambria" panose="02040503050406030204" pitchFamily="18" charset="0"/>
                <a:ea typeface="Cambria" panose="02040503050406030204" pitchFamily="18" charset="0"/>
              </a:rPr>
              <a:t>Practicing virtues develops good character, which supports good leadership</a:t>
            </a:r>
          </a:p>
        </p:txBody>
      </p:sp>
      <p:sp>
        <p:nvSpPr>
          <p:cNvPr id="4" name="Slide Number Placeholder 3">
            <a:extLst>
              <a:ext uri="{FF2B5EF4-FFF2-40B4-BE49-F238E27FC236}">
                <a16:creationId xmlns:a16="http://schemas.microsoft.com/office/drawing/2014/main" id="{E788266E-8A82-18E4-20FA-C2A66C42CCD2}"/>
              </a:ext>
            </a:extLst>
          </p:cNvPr>
          <p:cNvSpPr>
            <a:spLocks noGrp="1"/>
          </p:cNvSpPr>
          <p:nvPr>
            <p:ph type="sldNum" sz="quarter" idx="12"/>
          </p:nvPr>
        </p:nvSpPr>
        <p:spPr>
          <a:xfrm>
            <a:off x="8610600" y="6356350"/>
            <a:ext cx="2743200" cy="365125"/>
          </a:xfrm>
        </p:spPr>
        <p:txBody>
          <a:bodyPr>
            <a:normAutofit/>
          </a:bodyPr>
          <a:lstStyle/>
          <a:p>
            <a:pPr>
              <a:spcAft>
                <a:spcPts val="600"/>
              </a:spcAft>
            </a:pPr>
            <a:fld id="{48F63A3B-78C7-47BE-AE5E-E10140E04643}" type="slidenum">
              <a:rPr lang="en-US" smtClean="0"/>
              <a:pPr>
                <a:spcAft>
                  <a:spcPts val="600"/>
                </a:spcAft>
              </a:pPr>
              <a:t>7</a:t>
            </a:fld>
            <a:endParaRPr lang="en-US"/>
          </a:p>
        </p:txBody>
      </p:sp>
      <p:pic>
        <p:nvPicPr>
          <p:cNvPr id="5" name="Picture 5">
            <a:extLst>
              <a:ext uri="{FF2B5EF4-FFF2-40B4-BE49-F238E27FC236}">
                <a16:creationId xmlns:a16="http://schemas.microsoft.com/office/drawing/2014/main" id="{425F11E1-ABEE-0495-21EE-7E8B137C9D8A}"/>
              </a:ext>
            </a:extLst>
          </p:cNvPr>
          <p:cNvPicPr>
            <a:picLocks noChangeAspect="1"/>
          </p:cNvPicPr>
          <p:nvPr/>
        </p:nvPicPr>
        <p:blipFill>
          <a:blip r:embed="rId3"/>
          <a:stretch>
            <a:fillRect/>
          </a:stretch>
        </p:blipFill>
        <p:spPr>
          <a:xfrm>
            <a:off x="87724" y="6233760"/>
            <a:ext cx="1028700" cy="542925"/>
          </a:xfrm>
          <a:prstGeom prst="rect">
            <a:avLst/>
          </a:prstGeom>
        </p:spPr>
      </p:pic>
    </p:spTree>
    <p:extLst>
      <p:ext uri="{BB962C8B-B14F-4D97-AF65-F5344CB8AC3E}">
        <p14:creationId xmlns:p14="http://schemas.microsoft.com/office/powerpoint/2010/main" val="120527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37FC3-7D1B-DFB5-61C8-2B788792D463}"/>
              </a:ext>
            </a:extLst>
          </p:cNvPr>
          <p:cNvSpPr>
            <a:spLocks noGrp="1"/>
          </p:cNvSpPr>
          <p:nvPr>
            <p:ph type="title"/>
          </p:nvPr>
        </p:nvSpPr>
        <p:spPr>
          <a:xfrm>
            <a:off x="686834" y="1153572"/>
            <a:ext cx="3200400" cy="4461163"/>
          </a:xfrm>
        </p:spPr>
        <p:txBody>
          <a:bodyPr>
            <a:normAutofit/>
          </a:bodyPr>
          <a:lstStyle/>
          <a:p>
            <a:r>
              <a:rPr lang="en-AU" sz="4000" dirty="0">
                <a:solidFill>
                  <a:srgbClr val="FFFFFF"/>
                </a:solidFill>
                <a:latin typeface="Cambria" panose="02040503050406030204" pitchFamily="18" charset="0"/>
                <a:ea typeface="Cambria" panose="02040503050406030204" pitchFamily="18" charset="0"/>
              </a:rPr>
              <a:t>What are your strength (and growth) virtues?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6DBC51-862E-193B-2323-10DBC0392067}"/>
              </a:ext>
            </a:extLst>
          </p:cNvPr>
          <p:cNvSpPr>
            <a:spLocks noGrp="1"/>
          </p:cNvSpPr>
          <p:nvPr>
            <p:ph idx="1"/>
          </p:nvPr>
        </p:nvSpPr>
        <p:spPr>
          <a:xfrm>
            <a:off x="4447308" y="591344"/>
            <a:ext cx="6906491" cy="5585619"/>
          </a:xfrm>
        </p:spPr>
        <p:txBody>
          <a:bodyPr numCol="5" anchor="ctr">
            <a:normAutofit/>
          </a:bodyPr>
          <a:lstStyle/>
          <a:p>
            <a:pPr marL="0" indent="0">
              <a:buNone/>
            </a:pPr>
            <a:r>
              <a:rPr lang="en-AU" sz="1500" b="0" i="0" u="none" strike="noStrike" kern="1200" dirty="0">
                <a:effectLst/>
                <a:latin typeface="Cambria" panose="02040503050406030204" pitchFamily="18" charset="0"/>
                <a:ea typeface="Cambria" panose="02040503050406030204" pitchFamily="18" charset="0"/>
              </a:rPr>
              <a:t>Fortitude</a:t>
            </a:r>
          </a:p>
          <a:p>
            <a:pPr marL="0" indent="0">
              <a:buNone/>
            </a:pPr>
            <a:r>
              <a:rPr lang="en-AU" sz="1500" b="0" i="0" u="none" strike="noStrike" kern="1200" dirty="0">
                <a:effectLst/>
                <a:latin typeface="Cambria" panose="02040503050406030204" pitchFamily="18" charset="0"/>
                <a:ea typeface="Cambria" panose="02040503050406030204" pitchFamily="18" charset="0"/>
              </a:rPr>
              <a:t>Bravery  </a:t>
            </a:r>
          </a:p>
          <a:p>
            <a:pPr marL="0" indent="0">
              <a:buNone/>
            </a:pPr>
            <a:r>
              <a:rPr lang="en-AU" sz="1500" b="0" i="0" u="none" strike="noStrike" kern="1200" dirty="0">
                <a:effectLst/>
                <a:latin typeface="Cambria" panose="02040503050406030204" pitchFamily="18" charset="0"/>
                <a:ea typeface="Cambria" panose="02040503050406030204" pitchFamily="18" charset="0"/>
              </a:rPr>
              <a:t>Daring</a:t>
            </a:r>
          </a:p>
          <a:p>
            <a:pPr marL="0" indent="0">
              <a:buNone/>
            </a:pPr>
            <a:r>
              <a:rPr lang="en-AU" sz="1500" b="0" i="0" u="none" strike="noStrike" kern="1200" dirty="0">
                <a:effectLst/>
                <a:latin typeface="Cambria" panose="02040503050406030204" pitchFamily="18" charset="0"/>
                <a:ea typeface="Cambria" panose="02040503050406030204" pitchFamily="18" charset="0"/>
              </a:rPr>
              <a:t>Valour</a:t>
            </a:r>
          </a:p>
          <a:p>
            <a:pPr marL="0" indent="0">
              <a:buNone/>
            </a:pPr>
            <a:r>
              <a:rPr lang="en-AU" sz="1500" b="0" i="0" u="none" strike="noStrike" kern="1200" dirty="0">
                <a:effectLst/>
                <a:latin typeface="Cambria" panose="02040503050406030204" pitchFamily="18" charset="0"/>
                <a:ea typeface="Cambria" panose="02040503050406030204" pitchFamily="18" charset="0"/>
              </a:rPr>
              <a:t>Persistence</a:t>
            </a:r>
          </a:p>
          <a:p>
            <a:pPr marL="0" indent="0">
              <a:buNone/>
            </a:pPr>
            <a:r>
              <a:rPr lang="en-AU" sz="1500" b="0" i="0" u="none" strike="noStrike" kern="1200" dirty="0">
                <a:effectLst/>
                <a:latin typeface="Cambria" panose="02040503050406030204" pitchFamily="18" charset="0"/>
                <a:ea typeface="Cambria" panose="02040503050406030204" pitchFamily="18" charset="0"/>
              </a:rPr>
              <a:t>Integrity</a:t>
            </a:r>
          </a:p>
          <a:p>
            <a:pPr marL="0" indent="0">
              <a:buNone/>
            </a:pPr>
            <a:r>
              <a:rPr lang="en-AU" sz="1500" b="0" i="0" u="none" strike="noStrike" kern="1200" dirty="0">
                <a:effectLst/>
                <a:latin typeface="Cambria" panose="02040503050406030204" pitchFamily="18" charset="0"/>
                <a:ea typeface="Cambria" panose="02040503050406030204" pitchFamily="18" charset="0"/>
              </a:rPr>
              <a:t>Perseverance</a:t>
            </a:r>
          </a:p>
          <a:p>
            <a:pPr marL="0" indent="0">
              <a:buNone/>
            </a:pPr>
            <a:r>
              <a:rPr lang="en-AU" sz="1500" b="0" i="0" u="none" strike="noStrike" kern="1200" dirty="0">
                <a:effectLst/>
                <a:latin typeface="Cambria" panose="02040503050406030204" pitchFamily="18" charset="0"/>
                <a:ea typeface="Cambria" panose="02040503050406030204" pitchFamily="18" charset="0"/>
              </a:rPr>
              <a:t>Zest</a:t>
            </a:r>
          </a:p>
          <a:p>
            <a:pPr marL="0" indent="0">
              <a:buNone/>
            </a:pPr>
            <a:r>
              <a:rPr lang="en-AU" sz="1500" b="0" i="0" u="none" strike="noStrike" kern="1200" dirty="0">
                <a:effectLst/>
                <a:latin typeface="Cambria" panose="02040503050406030204" pitchFamily="18" charset="0"/>
                <a:ea typeface="Cambria" panose="02040503050406030204" pitchFamily="18" charset="0"/>
              </a:rPr>
              <a:t>Industriousness</a:t>
            </a:r>
          </a:p>
          <a:p>
            <a:pPr marL="0" indent="0">
              <a:buNone/>
            </a:pPr>
            <a:r>
              <a:rPr lang="en-AU" sz="1500" b="0" i="0" u="none" strike="noStrike" kern="1200" dirty="0">
                <a:effectLst/>
                <a:latin typeface="Cambria" panose="02040503050406030204" pitchFamily="18" charset="0"/>
                <a:ea typeface="Cambria" panose="02040503050406030204" pitchFamily="18" charset="0"/>
              </a:rPr>
              <a:t>Vigour</a:t>
            </a:r>
          </a:p>
          <a:p>
            <a:pPr marL="0" indent="0">
              <a:buNone/>
            </a:pPr>
            <a:r>
              <a:rPr lang="en-AU" sz="1500" b="0" i="0" u="none" strike="noStrike" kern="1200" dirty="0">
                <a:effectLst/>
                <a:latin typeface="Cambria" panose="02040503050406030204" pitchFamily="18" charset="0"/>
                <a:ea typeface="Cambria" panose="02040503050406030204" pitchFamily="18" charset="0"/>
              </a:rPr>
              <a:t>Authenticity</a:t>
            </a:r>
          </a:p>
          <a:p>
            <a:pPr marL="0" indent="0">
              <a:buNone/>
            </a:pPr>
            <a:r>
              <a:rPr lang="en-AU" sz="1500" b="0" i="0" u="none" strike="noStrike" kern="1200" dirty="0">
                <a:effectLst/>
                <a:latin typeface="Cambria" panose="02040503050406030204" pitchFamily="18" charset="0"/>
                <a:ea typeface="Cambria" panose="02040503050406030204" pitchFamily="18" charset="0"/>
              </a:rPr>
              <a:t>Honesty</a:t>
            </a:r>
          </a:p>
          <a:p>
            <a:pPr marL="0" indent="0">
              <a:buNone/>
            </a:pPr>
            <a:r>
              <a:rPr lang="en-AU" sz="1500" b="0" i="0" u="none" strike="noStrike" kern="1200" dirty="0">
                <a:effectLst/>
                <a:latin typeface="Cambria" panose="02040503050406030204" pitchFamily="18" charset="0"/>
                <a:ea typeface="Cambria" panose="02040503050406030204" pitchFamily="18" charset="0"/>
              </a:rPr>
              <a:t>Vitality</a:t>
            </a:r>
          </a:p>
          <a:p>
            <a:pPr marL="0" indent="0">
              <a:buNone/>
            </a:pPr>
            <a:r>
              <a:rPr lang="en-AU" sz="1500" b="0" i="0" u="none" strike="noStrike" kern="1200" dirty="0">
                <a:effectLst/>
                <a:latin typeface="Cambria" panose="02040503050406030204" pitchFamily="18" charset="0"/>
                <a:ea typeface="Cambria" panose="02040503050406030204" pitchFamily="18" charset="0"/>
              </a:rPr>
              <a:t>Enthusiasm</a:t>
            </a:r>
          </a:p>
          <a:p>
            <a:pPr marL="0" indent="0">
              <a:buNone/>
            </a:pPr>
            <a:r>
              <a:rPr lang="en-AU" sz="1500" b="0" i="0" u="none" strike="noStrike" kern="1200" dirty="0">
                <a:effectLst/>
                <a:latin typeface="Cambria" panose="02040503050406030204" pitchFamily="18" charset="0"/>
                <a:ea typeface="Cambria" panose="02040503050406030204" pitchFamily="18" charset="0"/>
              </a:rPr>
              <a:t>Energy</a:t>
            </a:r>
          </a:p>
          <a:p>
            <a:pPr marL="0" indent="0">
              <a:buNone/>
            </a:pPr>
            <a:r>
              <a:rPr lang="en-AU" sz="1500" b="0" i="0" u="none" strike="noStrike" kern="1200" dirty="0">
                <a:effectLst/>
                <a:latin typeface="Cambria" panose="02040503050406030204" pitchFamily="18" charset="0"/>
                <a:ea typeface="Cambria" panose="02040503050406030204" pitchFamily="18" charset="0"/>
              </a:rPr>
              <a:t>Resilience</a:t>
            </a:r>
          </a:p>
          <a:p>
            <a:pPr marL="0" indent="0">
              <a:buNone/>
            </a:pPr>
            <a:r>
              <a:rPr lang="en-AU" sz="1500" b="0" i="0" u="none" strike="noStrike" kern="1200" dirty="0">
                <a:effectLst/>
                <a:latin typeface="Cambria" panose="02040503050406030204" pitchFamily="18" charset="0"/>
                <a:ea typeface="Cambria" panose="02040503050406030204" pitchFamily="18" charset="0"/>
              </a:rPr>
              <a:t>Love</a:t>
            </a:r>
          </a:p>
          <a:p>
            <a:pPr marL="0" indent="0">
              <a:buNone/>
            </a:pPr>
            <a:r>
              <a:rPr lang="en-AU" sz="1500" b="0" i="0" u="none" strike="noStrike" kern="1200" dirty="0">
                <a:effectLst/>
                <a:latin typeface="Cambria" panose="02040503050406030204" pitchFamily="18" charset="0"/>
                <a:ea typeface="Cambria" panose="02040503050406030204" pitchFamily="18" charset="0"/>
              </a:rPr>
              <a:t>Kindness</a:t>
            </a:r>
          </a:p>
          <a:p>
            <a:pPr marL="0" indent="0">
              <a:buNone/>
            </a:pPr>
            <a:r>
              <a:rPr lang="en-AU" sz="1500" b="0" i="0" u="none" strike="noStrike" kern="1200" dirty="0">
                <a:effectLst/>
                <a:latin typeface="Cambria" panose="02040503050406030204" pitchFamily="18" charset="0"/>
                <a:ea typeface="Cambria" panose="02040503050406030204" pitchFamily="18" charset="0"/>
              </a:rPr>
              <a:t>Care</a:t>
            </a:r>
          </a:p>
          <a:p>
            <a:pPr marL="0" indent="0">
              <a:buNone/>
            </a:pPr>
            <a:r>
              <a:rPr lang="en-AU" sz="1500" b="0" i="0" u="none" strike="noStrike" kern="1200" dirty="0">
                <a:effectLst/>
                <a:latin typeface="Cambria" panose="02040503050406030204" pitchFamily="18" charset="0"/>
                <a:ea typeface="Cambria" panose="02040503050406030204" pitchFamily="18" charset="0"/>
              </a:rPr>
              <a:t>Generosity</a:t>
            </a:r>
          </a:p>
          <a:p>
            <a:pPr marL="0" indent="0">
              <a:buNone/>
            </a:pPr>
            <a:r>
              <a:rPr lang="en-AU" sz="1500" b="0" i="0" u="none" strike="noStrike" kern="1200" dirty="0">
                <a:effectLst/>
                <a:latin typeface="Cambria" panose="02040503050406030204" pitchFamily="18" charset="0"/>
                <a:ea typeface="Cambria" panose="02040503050406030204" pitchFamily="18" charset="0"/>
              </a:rPr>
              <a:t>Nurturance</a:t>
            </a:r>
          </a:p>
          <a:p>
            <a:pPr marL="0" indent="0">
              <a:buNone/>
            </a:pPr>
            <a:r>
              <a:rPr lang="en-AU" sz="1500" b="0" i="0" u="none" strike="noStrike" kern="1200" dirty="0">
                <a:effectLst/>
                <a:latin typeface="Cambria" panose="02040503050406030204" pitchFamily="18" charset="0"/>
                <a:ea typeface="Cambria" panose="02040503050406030204" pitchFamily="18" charset="0"/>
              </a:rPr>
              <a:t>Compassion</a:t>
            </a:r>
          </a:p>
          <a:p>
            <a:pPr marL="0" indent="0">
              <a:buNone/>
            </a:pPr>
            <a:r>
              <a:rPr lang="en-AU" sz="1500" b="0" i="0" u="none" strike="noStrike" kern="1200" dirty="0">
                <a:effectLst/>
                <a:latin typeface="Cambria" panose="02040503050406030204" pitchFamily="18" charset="0"/>
                <a:ea typeface="Cambria" panose="02040503050406030204" pitchFamily="18" charset="0"/>
              </a:rPr>
              <a:t>Niceness</a:t>
            </a:r>
          </a:p>
          <a:p>
            <a:pPr marL="0" indent="0">
              <a:buNone/>
            </a:pPr>
            <a:r>
              <a:rPr lang="en-AU" sz="1500" b="0" i="0" u="none" strike="noStrike" kern="1200" dirty="0">
                <a:effectLst/>
                <a:latin typeface="Cambria" panose="02040503050406030204" pitchFamily="18" charset="0"/>
                <a:ea typeface="Cambria" panose="02040503050406030204" pitchFamily="18" charset="0"/>
              </a:rPr>
              <a:t>Empathy</a:t>
            </a:r>
            <a:endParaRPr lang="en-AU" sz="1500" dirty="0">
              <a:latin typeface="Cambria" panose="02040503050406030204" pitchFamily="18" charset="0"/>
              <a:ea typeface="Cambria" panose="02040503050406030204" pitchFamily="18" charset="0"/>
            </a:endParaRPr>
          </a:p>
          <a:p>
            <a:pPr marL="0" indent="0">
              <a:buNone/>
            </a:pPr>
            <a:r>
              <a:rPr lang="en-AU" sz="1500" b="0" i="0" u="none" strike="noStrike" kern="1200" dirty="0">
                <a:effectLst/>
                <a:latin typeface="Cambria" panose="02040503050406030204" pitchFamily="18" charset="0"/>
                <a:ea typeface="Cambria" panose="02040503050406030204" pitchFamily="18" charset="0"/>
              </a:rPr>
              <a:t>Helpfulness</a:t>
            </a:r>
          </a:p>
          <a:p>
            <a:pPr marL="0" indent="0">
              <a:buNone/>
            </a:pPr>
            <a:r>
              <a:rPr lang="en-AU" sz="1500" b="0" i="0" u="none" strike="noStrike" kern="1200" dirty="0">
                <a:effectLst/>
                <a:latin typeface="Cambria" panose="02040503050406030204" pitchFamily="18" charset="0"/>
                <a:ea typeface="Cambria" panose="02040503050406030204" pitchFamily="18" charset="0"/>
              </a:rPr>
              <a:t>Citizenship</a:t>
            </a:r>
          </a:p>
          <a:p>
            <a:pPr marL="0" indent="0">
              <a:buNone/>
            </a:pPr>
            <a:r>
              <a:rPr lang="en-AU" sz="1500" b="0" i="0" u="none" strike="noStrike" kern="1200" dirty="0">
                <a:effectLst/>
                <a:latin typeface="Cambria" panose="02040503050406030204" pitchFamily="18" charset="0"/>
                <a:ea typeface="Cambria" panose="02040503050406030204" pitchFamily="18" charset="0"/>
              </a:rPr>
              <a:t>Social-responsibility</a:t>
            </a:r>
          </a:p>
          <a:p>
            <a:pPr marL="0" indent="0">
              <a:buNone/>
            </a:pPr>
            <a:r>
              <a:rPr lang="en-AU" sz="1500" b="0" i="0" u="none" strike="noStrike" kern="1200" dirty="0">
                <a:effectLst/>
                <a:latin typeface="Cambria" panose="02040503050406030204" pitchFamily="18" charset="0"/>
                <a:ea typeface="Cambria" panose="02040503050406030204" pitchFamily="18" charset="0"/>
              </a:rPr>
              <a:t>Loyalty</a:t>
            </a:r>
          </a:p>
          <a:p>
            <a:pPr marL="0" indent="0">
              <a:buNone/>
            </a:pPr>
            <a:r>
              <a:rPr lang="en-AU" sz="1500" b="0" i="0" u="none" strike="noStrike" kern="1200" dirty="0">
                <a:effectLst/>
                <a:latin typeface="Cambria" panose="02040503050406030204" pitchFamily="18" charset="0"/>
                <a:ea typeface="Cambria" panose="02040503050406030204" pitchFamily="18" charset="0"/>
              </a:rPr>
              <a:t>Accountability</a:t>
            </a:r>
          </a:p>
          <a:p>
            <a:pPr marL="0" indent="0">
              <a:buNone/>
            </a:pPr>
            <a:r>
              <a:rPr lang="en-AU" sz="1500" b="0" i="0" u="none" strike="noStrike" kern="1200" dirty="0">
                <a:effectLst/>
                <a:latin typeface="Cambria" panose="02040503050406030204" pitchFamily="18" charset="0"/>
                <a:ea typeface="Cambria" panose="02040503050406030204" pitchFamily="18" charset="0"/>
              </a:rPr>
              <a:t>Fairness</a:t>
            </a:r>
          </a:p>
          <a:p>
            <a:pPr marL="0" indent="0">
              <a:buNone/>
            </a:pPr>
            <a:r>
              <a:rPr lang="en-AU" sz="1500" b="0" i="0" u="none" strike="noStrike" kern="1200" dirty="0">
                <a:effectLst/>
                <a:latin typeface="Cambria" panose="02040503050406030204" pitchFamily="18" charset="0"/>
                <a:ea typeface="Cambria" panose="02040503050406030204" pitchFamily="18" charset="0"/>
              </a:rPr>
              <a:t>Teamwork</a:t>
            </a:r>
            <a:endParaRPr lang="en-AU" sz="1500" dirty="0">
              <a:latin typeface="Cambria" panose="02040503050406030204" pitchFamily="18" charset="0"/>
              <a:ea typeface="Cambria" panose="02040503050406030204" pitchFamily="18" charset="0"/>
            </a:endParaRPr>
          </a:p>
          <a:p>
            <a:pPr marL="0" indent="0">
              <a:buNone/>
            </a:pPr>
            <a:r>
              <a:rPr lang="en-AU" sz="1500" b="0" i="0" u="none" strike="noStrike" kern="1200" dirty="0">
                <a:effectLst/>
                <a:latin typeface="Cambria" panose="02040503050406030204" pitchFamily="18" charset="0"/>
                <a:ea typeface="Cambria" panose="02040503050406030204" pitchFamily="18" charset="0"/>
              </a:rPr>
              <a:t>Leadership</a:t>
            </a:r>
            <a:endParaRPr lang="en-AU" sz="1500" dirty="0">
              <a:latin typeface="Cambria" panose="02040503050406030204" pitchFamily="18" charset="0"/>
              <a:ea typeface="Cambria" panose="02040503050406030204" pitchFamily="18" charset="0"/>
            </a:endParaRPr>
          </a:p>
          <a:p>
            <a:pPr marL="0" indent="0">
              <a:buNone/>
            </a:pPr>
            <a:r>
              <a:rPr lang="en-AU" sz="1500" b="0" i="0" u="none" strike="noStrike" kern="1200" dirty="0">
                <a:effectLst/>
                <a:latin typeface="Cambria" panose="02040503050406030204" pitchFamily="18" charset="0"/>
                <a:ea typeface="Cambria" panose="02040503050406030204" pitchFamily="18" charset="0"/>
              </a:rPr>
              <a:t>Autonomy</a:t>
            </a:r>
          </a:p>
          <a:p>
            <a:pPr marL="0" indent="0">
              <a:buNone/>
            </a:pPr>
            <a:r>
              <a:rPr lang="en-AU" sz="1500" b="0" i="0" u="none" strike="noStrike" kern="1200" dirty="0">
                <a:effectLst/>
                <a:latin typeface="Cambria" panose="02040503050406030204" pitchFamily="18" charset="0"/>
                <a:ea typeface="Cambria" panose="02040503050406030204" pitchFamily="18" charset="0"/>
              </a:rPr>
              <a:t>Dignity</a:t>
            </a:r>
          </a:p>
          <a:p>
            <a:pPr marL="0" indent="0">
              <a:buNone/>
            </a:pPr>
            <a:r>
              <a:rPr lang="en-AU" sz="1500" b="0" i="0" u="none" strike="noStrike" kern="1200" dirty="0">
                <a:effectLst/>
                <a:latin typeface="Cambria" panose="02040503050406030204" pitchFamily="18" charset="0"/>
                <a:ea typeface="Cambria" panose="02040503050406030204" pitchFamily="18" charset="0"/>
              </a:rPr>
              <a:t>Respect</a:t>
            </a:r>
          </a:p>
          <a:p>
            <a:pPr marL="0" indent="0">
              <a:buNone/>
            </a:pPr>
            <a:r>
              <a:rPr lang="en-AU" sz="1500" b="0" i="0" u="none" strike="noStrike" kern="1200" dirty="0">
                <a:effectLst/>
                <a:latin typeface="Cambria" panose="02040503050406030204" pitchFamily="18" charset="0"/>
                <a:ea typeface="Cambria" panose="02040503050406030204" pitchFamily="18" charset="0"/>
              </a:rPr>
              <a:t>Practical-wisdom</a:t>
            </a:r>
          </a:p>
          <a:p>
            <a:pPr marL="0" indent="0">
              <a:buNone/>
            </a:pPr>
            <a:r>
              <a:rPr lang="en-AU" sz="1500" b="0" i="0" u="none" strike="noStrike" kern="1200" dirty="0">
                <a:effectLst/>
                <a:latin typeface="Cambria" panose="02040503050406030204" pitchFamily="18" charset="0"/>
                <a:ea typeface="Cambria" panose="02040503050406030204" pitchFamily="18" charset="0"/>
              </a:rPr>
              <a:t>Insight</a:t>
            </a:r>
          </a:p>
          <a:p>
            <a:pPr marL="0" indent="0">
              <a:buNone/>
            </a:pPr>
            <a:r>
              <a:rPr lang="en-AU" sz="1500" b="0" i="0" u="none" strike="noStrike" kern="1200" dirty="0">
                <a:effectLst/>
                <a:latin typeface="Cambria" panose="02040503050406030204" pitchFamily="18" charset="0"/>
                <a:ea typeface="Cambria" panose="02040503050406030204" pitchFamily="18" charset="0"/>
              </a:rPr>
              <a:t>Decisiveness</a:t>
            </a:r>
          </a:p>
          <a:p>
            <a:pPr marL="0" indent="0">
              <a:buNone/>
            </a:pPr>
            <a:r>
              <a:rPr lang="en-AU" sz="1500" b="0" i="0" u="none" strike="noStrike" kern="1200" dirty="0">
                <a:effectLst/>
                <a:latin typeface="Cambria" panose="02040503050406030204" pitchFamily="18" charset="0"/>
                <a:ea typeface="Cambria" panose="02040503050406030204" pitchFamily="18" charset="0"/>
              </a:rPr>
              <a:t>Understanding</a:t>
            </a:r>
          </a:p>
          <a:p>
            <a:pPr marL="0" indent="0">
              <a:buNone/>
            </a:pPr>
            <a:r>
              <a:rPr lang="en-AU" sz="1500" b="0" i="0" u="none" strike="noStrike" kern="1200" dirty="0">
                <a:effectLst/>
                <a:latin typeface="Cambria" panose="02040503050406030204" pitchFamily="18" charset="0"/>
                <a:ea typeface="Cambria" panose="02040503050406030204" pitchFamily="18" charset="0"/>
              </a:rPr>
              <a:t>Detachment</a:t>
            </a:r>
          </a:p>
          <a:p>
            <a:pPr marL="0" indent="0">
              <a:buNone/>
            </a:pPr>
            <a:r>
              <a:rPr lang="en-AU" sz="1500" b="0" i="0" u="none" strike="noStrike" kern="1200" dirty="0">
                <a:effectLst/>
                <a:latin typeface="Cambria" panose="02040503050406030204" pitchFamily="18" charset="0"/>
                <a:ea typeface="Cambria" panose="02040503050406030204" pitchFamily="18" charset="0"/>
              </a:rPr>
              <a:t>Judgement</a:t>
            </a:r>
          </a:p>
          <a:p>
            <a:pPr marL="0" indent="0">
              <a:buNone/>
            </a:pPr>
            <a:r>
              <a:rPr lang="en-AU" sz="1500" b="0" i="0" u="none" strike="noStrike" kern="1200" dirty="0">
                <a:effectLst/>
                <a:latin typeface="Cambria" panose="02040503050406030204" pitchFamily="18" charset="0"/>
                <a:ea typeface="Cambria" panose="02040503050406030204" pitchFamily="18" charset="0"/>
              </a:rPr>
              <a:t>Moderation</a:t>
            </a:r>
          </a:p>
          <a:p>
            <a:pPr marL="0" indent="0">
              <a:buNone/>
            </a:pPr>
            <a:r>
              <a:rPr lang="en-AU" sz="1500" b="0" i="0" u="none" strike="noStrike" kern="1200" dirty="0">
                <a:effectLst/>
                <a:latin typeface="Cambria" panose="02040503050406030204" pitchFamily="18" charset="0"/>
                <a:ea typeface="Cambria" panose="02040503050406030204" pitchFamily="18" charset="0"/>
              </a:rPr>
              <a:t>Patience</a:t>
            </a:r>
          </a:p>
          <a:p>
            <a:pPr marL="0" indent="0">
              <a:buNone/>
            </a:pPr>
            <a:r>
              <a:rPr lang="en-AU" sz="1500" b="0" i="0" u="none" strike="noStrike" kern="1200" dirty="0">
                <a:effectLst/>
                <a:latin typeface="Cambria" panose="02040503050406030204" pitchFamily="18" charset="0"/>
                <a:ea typeface="Cambria" panose="02040503050406030204" pitchFamily="18" charset="0"/>
              </a:rPr>
              <a:t>Forgiveness</a:t>
            </a:r>
          </a:p>
          <a:p>
            <a:pPr marL="0" indent="0">
              <a:buNone/>
            </a:pPr>
            <a:r>
              <a:rPr lang="en-AU" sz="1500" b="0" i="0" u="none" strike="noStrike" kern="1200" dirty="0">
                <a:effectLst/>
                <a:latin typeface="Cambria" panose="02040503050406030204" pitchFamily="18" charset="0"/>
                <a:ea typeface="Cambria" panose="02040503050406030204" pitchFamily="18" charset="0"/>
              </a:rPr>
              <a:t>Mercy</a:t>
            </a:r>
          </a:p>
          <a:p>
            <a:pPr marL="0" indent="0">
              <a:buNone/>
            </a:pPr>
            <a:r>
              <a:rPr lang="en-AU" sz="1500" b="0" i="0" u="none" strike="noStrike" kern="1200" dirty="0">
                <a:effectLst/>
                <a:latin typeface="Cambria" panose="02040503050406030204" pitchFamily="18" charset="0"/>
                <a:ea typeface="Cambria" panose="02040503050406030204" pitchFamily="18" charset="0"/>
              </a:rPr>
              <a:t>Humility</a:t>
            </a:r>
          </a:p>
          <a:p>
            <a:pPr marL="0" indent="0">
              <a:buNone/>
            </a:pPr>
            <a:r>
              <a:rPr lang="en-AU" sz="1500" b="0" i="0" u="none" strike="noStrike" kern="1200" dirty="0">
                <a:effectLst/>
                <a:latin typeface="Cambria" panose="02040503050406030204" pitchFamily="18" charset="0"/>
                <a:ea typeface="Cambria" panose="02040503050406030204" pitchFamily="18" charset="0"/>
              </a:rPr>
              <a:t>Modesty</a:t>
            </a:r>
          </a:p>
          <a:p>
            <a:pPr marL="0" indent="0">
              <a:buNone/>
            </a:pPr>
            <a:r>
              <a:rPr lang="en-AU" sz="1500" b="0" i="0" u="none" strike="noStrike" kern="1200" dirty="0">
                <a:effectLst/>
                <a:latin typeface="Cambria" panose="02040503050406030204" pitchFamily="18" charset="0"/>
                <a:ea typeface="Cambria" panose="02040503050406030204" pitchFamily="18" charset="0"/>
              </a:rPr>
              <a:t>Prudence</a:t>
            </a:r>
            <a:endParaRPr lang="en-AU" sz="1500" dirty="0">
              <a:latin typeface="Cambria" panose="02040503050406030204" pitchFamily="18" charset="0"/>
              <a:ea typeface="Cambria" panose="02040503050406030204" pitchFamily="18" charset="0"/>
            </a:endParaRPr>
          </a:p>
          <a:p>
            <a:pPr marL="0" indent="0">
              <a:buNone/>
            </a:pPr>
            <a:r>
              <a:rPr lang="en-AU" sz="1500" b="0" i="0" u="none" strike="noStrike" kern="1200" dirty="0">
                <a:effectLst/>
                <a:latin typeface="Cambria" panose="02040503050406030204" pitchFamily="18" charset="0"/>
                <a:ea typeface="Cambria" panose="02040503050406030204" pitchFamily="18" charset="0"/>
              </a:rPr>
              <a:t>Self-control</a:t>
            </a:r>
          </a:p>
          <a:p>
            <a:pPr marL="0" indent="0">
              <a:buNone/>
            </a:pPr>
            <a:r>
              <a:rPr lang="en-AU" sz="1500" b="0" i="0" u="none" strike="noStrike" kern="1200" dirty="0">
                <a:effectLst/>
                <a:latin typeface="Cambria" panose="02040503050406030204" pitchFamily="18" charset="0"/>
                <a:ea typeface="Cambria" panose="02040503050406030204" pitchFamily="18" charset="0"/>
              </a:rPr>
              <a:t>Self-regulation</a:t>
            </a:r>
          </a:p>
          <a:p>
            <a:pPr marL="0" indent="0">
              <a:buNone/>
            </a:pPr>
            <a:r>
              <a:rPr lang="en-AU" sz="1500" b="0" i="0" u="none" strike="noStrike" kern="1200" dirty="0">
                <a:effectLst/>
                <a:latin typeface="Cambria" panose="02040503050406030204" pitchFamily="18" charset="0"/>
                <a:ea typeface="Cambria" panose="02040503050406030204" pitchFamily="18" charset="0"/>
              </a:rPr>
              <a:t>Honesty</a:t>
            </a:r>
          </a:p>
          <a:p>
            <a:pPr marL="0" indent="0">
              <a:buNone/>
            </a:pPr>
            <a:r>
              <a:rPr lang="en-AU" sz="1500" b="0" i="0" u="none" strike="noStrike" kern="1200" dirty="0">
                <a:effectLst/>
                <a:latin typeface="Cambria" panose="02040503050406030204" pitchFamily="18" charset="0"/>
                <a:ea typeface="Cambria" panose="02040503050406030204" pitchFamily="18" charset="0"/>
              </a:rPr>
              <a:t>Appreciation-of-beauty</a:t>
            </a:r>
          </a:p>
          <a:p>
            <a:pPr marL="0" indent="0">
              <a:buNone/>
            </a:pPr>
            <a:r>
              <a:rPr lang="en-AU" sz="1500" b="0" i="0" u="none" strike="noStrike" kern="1200" dirty="0">
                <a:effectLst/>
                <a:latin typeface="Cambria" panose="02040503050406030204" pitchFamily="18" charset="0"/>
                <a:ea typeface="Cambria" panose="02040503050406030204" pitchFamily="18" charset="0"/>
              </a:rPr>
              <a:t>Excellence</a:t>
            </a:r>
          </a:p>
          <a:p>
            <a:pPr marL="0" indent="0">
              <a:buNone/>
            </a:pPr>
            <a:r>
              <a:rPr lang="en-AU" sz="1500" b="0" i="0" u="none" strike="noStrike" kern="1200" dirty="0">
                <a:effectLst/>
                <a:latin typeface="Cambria" panose="02040503050406030204" pitchFamily="18" charset="0"/>
                <a:ea typeface="Cambria" panose="02040503050406030204" pitchFamily="18" charset="0"/>
              </a:rPr>
              <a:t>Awe</a:t>
            </a:r>
          </a:p>
          <a:p>
            <a:pPr marL="0" indent="0">
              <a:buNone/>
            </a:pPr>
            <a:r>
              <a:rPr lang="en-AU" sz="1500" b="0" i="0" u="none" strike="noStrike" kern="1200" dirty="0">
                <a:effectLst/>
                <a:latin typeface="Cambria" panose="02040503050406030204" pitchFamily="18" charset="0"/>
                <a:ea typeface="Cambria" panose="02040503050406030204" pitchFamily="18" charset="0"/>
              </a:rPr>
              <a:t>Hope</a:t>
            </a:r>
          </a:p>
          <a:p>
            <a:pPr marL="0" indent="0">
              <a:buNone/>
            </a:pPr>
            <a:r>
              <a:rPr lang="en-AU" sz="1500" b="0" i="0" u="none" strike="noStrike" kern="1200" dirty="0">
                <a:effectLst/>
                <a:latin typeface="Cambria" panose="02040503050406030204" pitchFamily="18" charset="0"/>
                <a:ea typeface="Cambria" panose="02040503050406030204" pitchFamily="18" charset="0"/>
              </a:rPr>
              <a:t>Gratitude</a:t>
            </a:r>
          </a:p>
          <a:p>
            <a:pPr marL="0" indent="0">
              <a:buNone/>
            </a:pPr>
            <a:r>
              <a:rPr lang="en-AU" sz="1500" b="0" i="0" u="none" strike="noStrike" kern="1200" dirty="0">
                <a:effectLst/>
                <a:latin typeface="Cambria" panose="02040503050406030204" pitchFamily="18" charset="0"/>
                <a:ea typeface="Cambria" panose="02040503050406030204" pitchFamily="18" charset="0"/>
              </a:rPr>
              <a:t>Optimism</a:t>
            </a:r>
          </a:p>
          <a:p>
            <a:pPr marL="0" indent="0">
              <a:buNone/>
            </a:pPr>
            <a:r>
              <a:rPr lang="en-AU" sz="1500" b="0" i="0" u="none" strike="noStrike" kern="1200" dirty="0">
                <a:effectLst/>
                <a:latin typeface="Cambria" panose="02040503050406030204" pitchFamily="18" charset="0"/>
                <a:ea typeface="Cambria" panose="02040503050406030204" pitchFamily="18" charset="0"/>
              </a:rPr>
              <a:t>Future-mindedness</a:t>
            </a:r>
          </a:p>
          <a:p>
            <a:pPr marL="0" indent="0">
              <a:buNone/>
            </a:pPr>
            <a:r>
              <a:rPr lang="en-AU" sz="1500" b="0" i="0" u="none" strike="noStrike" kern="1200" dirty="0">
                <a:effectLst/>
                <a:latin typeface="Cambria" panose="02040503050406030204" pitchFamily="18" charset="0"/>
                <a:ea typeface="Cambria" panose="02040503050406030204" pitchFamily="18" charset="0"/>
              </a:rPr>
              <a:t>Humour</a:t>
            </a:r>
          </a:p>
          <a:p>
            <a:pPr marL="0" indent="0">
              <a:buNone/>
            </a:pPr>
            <a:r>
              <a:rPr lang="en-AU" sz="1500" b="0" i="0" u="none" strike="noStrike" kern="1200" dirty="0">
                <a:effectLst/>
                <a:latin typeface="Cambria" panose="02040503050406030204" pitchFamily="18" charset="0"/>
                <a:ea typeface="Cambria" panose="02040503050406030204" pitchFamily="18" charset="0"/>
              </a:rPr>
              <a:t>Playfulness</a:t>
            </a:r>
          </a:p>
          <a:p>
            <a:pPr marL="0" indent="0">
              <a:buNone/>
            </a:pPr>
            <a:r>
              <a:rPr lang="en-AU" sz="1500" b="0" i="0" u="none" strike="noStrike" kern="1200" dirty="0">
                <a:effectLst/>
                <a:latin typeface="Cambria" panose="02040503050406030204" pitchFamily="18" charset="0"/>
                <a:ea typeface="Cambria" panose="02040503050406030204" pitchFamily="18" charset="0"/>
              </a:rPr>
              <a:t>Spirituality</a:t>
            </a:r>
            <a:endParaRPr lang="en-AU" sz="1500" dirty="0">
              <a:latin typeface="Cambria" panose="02040503050406030204" pitchFamily="18" charset="0"/>
              <a:ea typeface="Cambria" panose="02040503050406030204" pitchFamily="18" charset="0"/>
            </a:endParaRPr>
          </a:p>
          <a:p>
            <a:pPr marL="0" indent="0">
              <a:buNone/>
            </a:pPr>
            <a:r>
              <a:rPr lang="en-AU" sz="1500" b="0" i="0" u="none" strike="noStrike" kern="1200" dirty="0">
                <a:effectLst/>
                <a:latin typeface="Cambria" panose="02040503050406030204" pitchFamily="18" charset="0"/>
                <a:ea typeface="Cambria" panose="02040503050406030204" pitchFamily="18" charset="0"/>
              </a:rPr>
              <a:t>Purpose</a:t>
            </a:r>
          </a:p>
          <a:p>
            <a:pPr marL="0" indent="0">
              <a:buNone/>
            </a:pPr>
            <a:r>
              <a:rPr lang="en-AU" sz="1500" b="0" i="0" u="none" strike="noStrike" kern="1200" dirty="0">
                <a:effectLst/>
                <a:latin typeface="Cambria" panose="02040503050406030204" pitchFamily="18" charset="0"/>
                <a:ea typeface="Cambria" panose="02040503050406030204" pitchFamily="18" charset="0"/>
              </a:rPr>
              <a:t>Faith</a:t>
            </a:r>
          </a:p>
          <a:p>
            <a:pPr marL="0" indent="0">
              <a:buNone/>
            </a:pPr>
            <a:r>
              <a:rPr lang="en-AU" sz="1500" b="0" i="0" u="none" strike="noStrike" kern="1200" dirty="0">
                <a:effectLst/>
                <a:latin typeface="Cambria" panose="02040503050406030204" pitchFamily="18" charset="0"/>
                <a:ea typeface="Cambria" panose="02040503050406030204" pitchFamily="18" charset="0"/>
              </a:rPr>
              <a:t>Meaningfulness</a:t>
            </a:r>
          </a:p>
          <a:p>
            <a:pPr marL="0" indent="0">
              <a:buNone/>
            </a:pPr>
            <a:r>
              <a:rPr lang="en-AU" sz="1500" b="0" i="0" u="none" strike="noStrike" kern="1200" dirty="0">
                <a:effectLst/>
                <a:latin typeface="Cambria" panose="02040503050406030204" pitchFamily="18" charset="0"/>
                <a:ea typeface="Cambria" panose="02040503050406030204" pitchFamily="18" charset="0"/>
              </a:rPr>
              <a:t>Creativity</a:t>
            </a:r>
          </a:p>
          <a:p>
            <a:pPr marL="0" indent="0">
              <a:buNone/>
            </a:pPr>
            <a:r>
              <a:rPr lang="en-AU" sz="1500" b="0" i="0" u="none" strike="noStrike" kern="1200" dirty="0">
                <a:effectLst/>
                <a:latin typeface="Cambria" panose="02040503050406030204" pitchFamily="18" charset="0"/>
                <a:ea typeface="Cambria" panose="02040503050406030204" pitchFamily="18" charset="0"/>
              </a:rPr>
              <a:t>Originality</a:t>
            </a:r>
          </a:p>
          <a:p>
            <a:pPr marL="0" indent="0">
              <a:buNone/>
            </a:pPr>
            <a:r>
              <a:rPr lang="en-AU" sz="1500" b="0" i="0" u="none" strike="noStrike" kern="1200" dirty="0">
                <a:effectLst/>
                <a:latin typeface="Cambria" panose="02040503050406030204" pitchFamily="18" charset="0"/>
                <a:ea typeface="Cambria" panose="02040503050406030204" pitchFamily="18" charset="0"/>
              </a:rPr>
              <a:t>Ingenuity</a:t>
            </a:r>
          </a:p>
          <a:p>
            <a:pPr marL="0" indent="0">
              <a:buNone/>
            </a:pPr>
            <a:r>
              <a:rPr lang="en-AU" sz="1500" b="0" i="0" u="none" strike="noStrike" kern="1200" dirty="0">
                <a:effectLst/>
                <a:latin typeface="Cambria" panose="02040503050406030204" pitchFamily="18" charset="0"/>
                <a:ea typeface="Cambria" panose="02040503050406030204" pitchFamily="18" charset="0"/>
              </a:rPr>
              <a:t>Curiosity</a:t>
            </a:r>
          </a:p>
          <a:p>
            <a:pPr marL="0" indent="0">
              <a:buNone/>
            </a:pPr>
            <a:r>
              <a:rPr lang="en-AU" sz="1500" b="0" i="0" u="none" strike="noStrike" kern="1200" dirty="0">
                <a:effectLst/>
                <a:latin typeface="Cambria" panose="02040503050406030204" pitchFamily="18" charset="0"/>
                <a:ea typeface="Cambria" panose="02040503050406030204" pitchFamily="18" charset="0"/>
              </a:rPr>
              <a:t>Interest</a:t>
            </a:r>
          </a:p>
          <a:p>
            <a:pPr marL="0" indent="0">
              <a:buNone/>
            </a:pPr>
            <a:r>
              <a:rPr lang="en-AU" sz="1500" b="0" i="0" u="none" strike="noStrike" kern="1200" dirty="0">
                <a:effectLst/>
                <a:latin typeface="Cambria" panose="02040503050406030204" pitchFamily="18" charset="0"/>
                <a:ea typeface="Cambria" panose="02040503050406030204" pitchFamily="18" charset="0"/>
              </a:rPr>
              <a:t>Novelty-seeking</a:t>
            </a:r>
            <a:endParaRPr lang="en-AU" sz="1500" dirty="0">
              <a:latin typeface="Cambria" panose="02040503050406030204" pitchFamily="18" charset="0"/>
              <a:ea typeface="Cambria" panose="02040503050406030204" pitchFamily="18" charset="0"/>
            </a:endParaRPr>
          </a:p>
          <a:p>
            <a:pPr marL="0" indent="0">
              <a:buNone/>
            </a:pPr>
            <a:r>
              <a:rPr lang="en-AU" sz="1500" b="0" i="0" u="none" strike="noStrike" kern="1200" dirty="0">
                <a:effectLst/>
                <a:latin typeface="Cambria" panose="02040503050406030204" pitchFamily="18" charset="0"/>
                <a:ea typeface="Cambria" panose="02040503050406030204" pitchFamily="18" charset="0"/>
              </a:rPr>
              <a:t>Openness</a:t>
            </a:r>
          </a:p>
          <a:p>
            <a:pPr marL="0" indent="0">
              <a:buNone/>
            </a:pPr>
            <a:r>
              <a:rPr lang="en-AU" sz="1500" b="0" i="0" u="none" strike="noStrike" kern="1200" dirty="0">
                <a:effectLst/>
                <a:latin typeface="Cambria" panose="02040503050406030204" pitchFamily="18" charset="0"/>
                <a:ea typeface="Cambria" panose="02040503050406030204" pitchFamily="18" charset="0"/>
              </a:rPr>
              <a:t>Critical-thinking</a:t>
            </a:r>
          </a:p>
          <a:p>
            <a:pPr marL="0" indent="0">
              <a:buNone/>
            </a:pPr>
            <a:r>
              <a:rPr lang="en-AU" sz="1500" b="0" i="0" u="none" strike="noStrike" kern="1200" dirty="0">
                <a:effectLst/>
                <a:latin typeface="Cambria" panose="02040503050406030204" pitchFamily="18" charset="0"/>
                <a:ea typeface="Cambria" panose="02040503050406030204" pitchFamily="18" charset="0"/>
              </a:rPr>
              <a:t>Love-of-learning</a:t>
            </a:r>
          </a:p>
          <a:p>
            <a:pPr marL="0" indent="0">
              <a:buNone/>
            </a:pPr>
            <a:r>
              <a:rPr lang="en-AU" sz="1500" b="0" i="0" u="none" strike="noStrike" kern="1200" dirty="0">
                <a:effectLst/>
                <a:latin typeface="Cambria" panose="02040503050406030204" pitchFamily="18" charset="0"/>
                <a:ea typeface="Cambria" panose="02040503050406030204" pitchFamily="18" charset="0"/>
              </a:rPr>
              <a:t>Perspective</a:t>
            </a:r>
            <a:endParaRPr lang="en-AU" sz="1500" b="0" i="0" u="none" strike="noStrike" dirty="0">
              <a:effectLst/>
              <a:latin typeface="Arial" panose="020B0604020202020204" pitchFamily="34" charset="0"/>
            </a:endParaRPr>
          </a:p>
          <a:p>
            <a:endParaRPr lang="en-AU" sz="1500" dirty="0"/>
          </a:p>
        </p:txBody>
      </p:sp>
      <p:sp>
        <p:nvSpPr>
          <p:cNvPr id="4" name="Slide Number Placeholder 3">
            <a:extLst>
              <a:ext uri="{FF2B5EF4-FFF2-40B4-BE49-F238E27FC236}">
                <a16:creationId xmlns:a16="http://schemas.microsoft.com/office/drawing/2014/main" id="{7C303621-D1FF-AC9D-6692-0BF742BDC64C}"/>
              </a:ext>
            </a:extLst>
          </p:cNvPr>
          <p:cNvSpPr>
            <a:spLocks noGrp="1"/>
          </p:cNvSpPr>
          <p:nvPr>
            <p:ph type="sldNum" sz="quarter" idx="12"/>
          </p:nvPr>
        </p:nvSpPr>
        <p:spPr>
          <a:xfrm>
            <a:off x="9541564" y="6356350"/>
            <a:ext cx="1812235" cy="365125"/>
          </a:xfrm>
        </p:spPr>
        <p:txBody>
          <a:bodyPr>
            <a:normAutofit/>
          </a:bodyPr>
          <a:lstStyle/>
          <a:p>
            <a:pPr>
              <a:spcAft>
                <a:spcPts val="600"/>
              </a:spcAft>
            </a:pPr>
            <a:fld id="{48F63A3B-78C7-47BE-AE5E-E10140E04643}" type="slidenum">
              <a:rPr lang="en-US" smtClean="0"/>
              <a:pPr>
                <a:spcAft>
                  <a:spcPts val="600"/>
                </a:spcAft>
              </a:pPr>
              <a:t>8</a:t>
            </a:fld>
            <a:endParaRPr lang="en-US"/>
          </a:p>
        </p:txBody>
      </p:sp>
      <p:pic>
        <p:nvPicPr>
          <p:cNvPr id="5" name="Picture 5">
            <a:extLst>
              <a:ext uri="{FF2B5EF4-FFF2-40B4-BE49-F238E27FC236}">
                <a16:creationId xmlns:a16="http://schemas.microsoft.com/office/drawing/2014/main" id="{B9AC0267-D00C-06B1-DE15-C13E115EA27E}"/>
              </a:ext>
            </a:extLst>
          </p:cNvPr>
          <p:cNvPicPr>
            <a:picLocks noChangeAspect="1"/>
          </p:cNvPicPr>
          <p:nvPr/>
        </p:nvPicPr>
        <p:blipFill>
          <a:blip r:embed="rId3"/>
          <a:stretch>
            <a:fillRect/>
          </a:stretch>
        </p:blipFill>
        <p:spPr>
          <a:xfrm>
            <a:off x="87724" y="6233760"/>
            <a:ext cx="1028700" cy="542925"/>
          </a:xfrm>
          <a:prstGeom prst="rect">
            <a:avLst/>
          </a:prstGeom>
        </p:spPr>
      </p:pic>
    </p:spTree>
    <p:extLst>
      <p:ext uri="{BB962C8B-B14F-4D97-AF65-F5344CB8AC3E}">
        <p14:creationId xmlns:p14="http://schemas.microsoft.com/office/powerpoint/2010/main" val="408533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Head with Gears">
            <a:extLst>
              <a:ext uri="{FF2B5EF4-FFF2-40B4-BE49-F238E27FC236}">
                <a16:creationId xmlns:a16="http://schemas.microsoft.com/office/drawing/2014/main" id="{3864DA84-4BF1-20EC-7DF1-C2B93B5EF6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3D5C5F-675D-883F-3890-BD43BC7ECE5D}"/>
              </a:ext>
            </a:extLst>
          </p:cNvPr>
          <p:cNvSpPr>
            <a:spLocks noGrp="1"/>
          </p:cNvSpPr>
          <p:nvPr>
            <p:ph type="title"/>
          </p:nvPr>
        </p:nvSpPr>
        <p:spPr>
          <a:xfrm>
            <a:off x="838201" y="479493"/>
            <a:ext cx="5257800" cy="1325563"/>
          </a:xfrm>
        </p:spPr>
        <p:txBody>
          <a:bodyPr>
            <a:normAutofit/>
          </a:bodyPr>
          <a:lstStyle/>
          <a:p>
            <a:r>
              <a:rPr lang="en-AU" sz="2800" dirty="0">
                <a:latin typeface="Cambria" panose="02040503050406030204" pitchFamily="18" charset="0"/>
                <a:ea typeface="Cambria" panose="02040503050406030204" pitchFamily="18" charset="0"/>
              </a:rPr>
              <a:t>Today we’ll focus on </a:t>
            </a:r>
            <a:br>
              <a:rPr lang="en-AU" sz="2800" dirty="0">
                <a:latin typeface="Cambria" panose="02040503050406030204" pitchFamily="18" charset="0"/>
                <a:ea typeface="Cambria" panose="02040503050406030204" pitchFamily="18" charset="0"/>
              </a:rPr>
            </a:br>
            <a:r>
              <a:rPr lang="en-AU" sz="2800" dirty="0">
                <a:latin typeface="Cambria" panose="02040503050406030204" pitchFamily="18" charset="0"/>
                <a:ea typeface="Cambria" panose="02040503050406030204" pitchFamily="18" charset="0"/>
              </a:rPr>
              <a:t>2 virtues-based leadership strategies </a:t>
            </a:r>
          </a:p>
        </p:txBody>
      </p:sp>
      <p:sp>
        <p:nvSpPr>
          <p:cNvPr id="3" name="Content Placeholder 2">
            <a:extLst>
              <a:ext uri="{FF2B5EF4-FFF2-40B4-BE49-F238E27FC236}">
                <a16:creationId xmlns:a16="http://schemas.microsoft.com/office/drawing/2014/main" id="{B2399447-6F8E-A976-AD9E-62DE0C039724}"/>
              </a:ext>
            </a:extLst>
          </p:cNvPr>
          <p:cNvSpPr>
            <a:spLocks noGrp="1"/>
          </p:cNvSpPr>
          <p:nvPr>
            <p:ph idx="1"/>
          </p:nvPr>
        </p:nvSpPr>
        <p:spPr>
          <a:xfrm>
            <a:off x="838201" y="1984443"/>
            <a:ext cx="5257800" cy="4192520"/>
          </a:xfrm>
        </p:spPr>
        <p:txBody>
          <a:bodyPr>
            <a:normAutofit/>
          </a:bodyPr>
          <a:lstStyle/>
          <a:p>
            <a:pPr marL="514350" indent="-514350">
              <a:buFont typeface="+mj-lt"/>
              <a:buAutoNum type="arabicPeriod"/>
            </a:pPr>
            <a:r>
              <a:rPr lang="en-AU" dirty="0">
                <a:latin typeface="Cambria" panose="02040503050406030204" pitchFamily="18" charset="0"/>
                <a:ea typeface="Cambria" panose="02040503050406030204" pitchFamily="18" charset="0"/>
              </a:rPr>
              <a:t>Listening </a:t>
            </a:r>
          </a:p>
          <a:p>
            <a:pPr marL="514350" indent="-514350">
              <a:buFont typeface="+mj-lt"/>
              <a:buAutoNum type="arabicPeriod"/>
            </a:pPr>
            <a:r>
              <a:rPr lang="en-AU" dirty="0">
                <a:latin typeface="Cambria" panose="02040503050406030204" pitchFamily="18" charset="0"/>
                <a:ea typeface="Cambria" panose="02040503050406030204" pitchFamily="18" charset="0"/>
              </a:rPr>
              <a:t>Giving effective feedback </a:t>
            </a:r>
          </a:p>
        </p:txBody>
      </p:sp>
      <p:sp>
        <p:nvSpPr>
          <p:cNvPr id="4" name="Slide Number Placeholder 3">
            <a:extLst>
              <a:ext uri="{FF2B5EF4-FFF2-40B4-BE49-F238E27FC236}">
                <a16:creationId xmlns:a16="http://schemas.microsoft.com/office/drawing/2014/main" id="{132FE9A1-AD18-2226-724C-475ED8B567C4}"/>
              </a:ext>
            </a:extLst>
          </p:cNvPr>
          <p:cNvSpPr>
            <a:spLocks noGrp="1"/>
          </p:cNvSpPr>
          <p:nvPr>
            <p:ph type="sldNum" sz="quarter" idx="12"/>
          </p:nvPr>
        </p:nvSpPr>
        <p:spPr>
          <a:xfrm>
            <a:off x="8610600" y="6356350"/>
            <a:ext cx="2743200" cy="365125"/>
          </a:xfrm>
        </p:spPr>
        <p:txBody>
          <a:bodyPr>
            <a:normAutofit/>
          </a:bodyPr>
          <a:lstStyle/>
          <a:p>
            <a:pPr>
              <a:spcAft>
                <a:spcPts val="600"/>
              </a:spcAft>
            </a:pPr>
            <a:fld id="{48F63A3B-78C7-47BE-AE5E-E10140E04643}" type="slidenum">
              <a:rPr lang="en-US" smtClean="0"/>
              <a:pPr>
                <a:spcAft>
                  <a:spcPts val="600"/>
                </a:spcAft>
              </a:pPr>
              <a:t>9</a:t>
            </a:fld>
            <a:endParaRPr lang="en-US"/>
          </a:p>
        </p:txBody>
      </p:sp>
      <p:pic>
        <p:nvPicPr>
          <p:cNvPr id="5" name="Picture 5">
            <a:extLst>
              <a:ext uri="{FF2B5EF4-FFF2-40B4-BE49-F238E27FC236}">
                <a16:creationId xmlns:a16="http://schemas.microsoft.com/office/drawing/2014/main" id="{0C85B88D-2A72-7530-FA1B-BF036AA2E675}"/>
              </a:ext>
            </a:extLst>
          </p:cNvPr>
          <p:cNvPicPr>
            <a:picLocks noChangeAspect="1"/>
          </p:cNvPicPr>
          <p:nvPr/>
        </p:nvPicPr>
        <p:blipFill>
          <a:blip r:embed="rId5"/>
          <a:stretch>
            <a:fillRect/>
          </a:stretch>
        </p:blipFill>
        <p:spPr>
          <a:xfrm>
            <a:off x="87724" y="6233760"/>
            <a:ext cx="1028700" cy="542925"/>
          </a:xfrm>
          <a:prstGeom prst="rect">
            <a:avLst/>
          </a:prstGeom>
        </p:spPr>
      </p:pic>
    </p:spTree>
    <p:extLst>
      <p:ext uri="{BB962C8B-B14F-4D97-AF65-F5344CB8AC3E}">
        <p14:creationId xmlns:p14="http://schemas.microsoft.com/office/powerpoint/2010/main" val="26825346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5e2671-5ad4-4bc4-9539-dac0c323b517">
      <Terms xmlns="http://schemas.microsoft.com/office/infopath/2007/PartnerControls"/>
    </lcf76f155ced4ddcb4097134ff3c332f>
    <TaxCatchAll xmlns="2b7837e7-0eb8-4fcb-95a6-f1b3c1c02ab8" xsi:nil="true"/>
    <SharedWithUsers xmlns="2b7837e7-0eb8-4fcb-95a6-f1b3c1c02ab8">
      <UserInfo>
        <DisplayName>Toby Newstead</DisplayName>
        <AccountId>1158</AccountId>
        <AccountType/>
      </UserInfo>
      <UserInfo>
        <DisplayName>Sarah Sackville</DisplayName>
        <AccountId>1093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DFA5841041CA41BDB4274C25DC9CBD" ma:contentTypeVersion="17" ma:contentTypeDescription="Create a new document." ma:contentTypeScope="" ma:versionID="2602ff76cad24a5f0385f4eb1e147229">
  <xsd:schema xmlns:xsd="http://www.w3.org/2001/XMLSchema" xmlns:xs="http://www.w3.org/2001/XMLSchema" xmlns:p="http://schemas.microsoft.com/office/2006/metadata/properties" xmlns:ns2="e25e2671-5ad4-4bc4-9539-dac0c323b517" xmlns:ns3="2b7837e7-0eb8-4fcb-95a6-f1b3c1c02ab8" targetNamespace="http://schemas.microsoft.com/office/2006/metadata/properties" ma:root="true" ma:fieldsID="88264d35ceff4f24396482dd6adca6cf" ns2:_="" ns3:_="">
    <xsd:import namespace="e25e2671-5ad4-4bc4-9539-dac0c323b517"/>
    <xsd:import namespace="2b7837e7-0eb8-4fcb-95a6-f1b3c1c02a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5e2671-5ad4-4bc4-9539-dac0c323b5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ec8e2d-0a69-403b-b750-f857a409ec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7837e7-0eb8-4fcb-95a6-f1b3c1c02a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fe270c3-92e6-4ec1-90d2-22e5dd7072bf}" ma:internalName="TaxCatchAll" ma:showField="CatchAllData" ma:web="2b7837e7-0eb8-4fcb-95a6-f1b3c1c02a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TemplateConfiguration><![CDATA[{"slideVersion":1,"isValidatorEnabled":false,"isLocked":false,"elementsMetadata":[],"slideId":"637673507566450253","enableDocumentContentUpdater":false,"version":"2.0"}]]></TemplafySlideTemplateConfiguration>
</file>

<file path=customXml/item5.xml><?xml version="1.0" encoding="utf-8"?>
<TemplafySlideFormConfiguration><![CDATA[{"formFields":[],"formDataEntries":[]}]]></TemplafySlideFormConfiguration>
</file>

<file path=customXml/itemProps1.xml><?xml version="1.0" encoding="utf-8"?>
<ds:datastoreItem xmlns:ds="http://schemas.openxmlformats.org/officeDocument/2006/customXml" ds:itemID="{6DC4527A-AB78-407D-8BEE-E9469EC2E548}">
  <ds:schemaRefs>
    <ds:schemaRef ds:uri="http://schemas.microsoft.com/sharepoint/v3/contenttype/forms"/>
  </ds:schemaRefs>
</ds:datastoreItem>
</file>

<file path=customXml/itemProps2.xml><?xml version="1.0" encoding="utf-8"?>
<ds:datastoreItem xmlns:ds="http://schemas.openxmlformats.org/officeDocument/2006/customXml" ds:itemID="{1E718FFF-C3A6-49F0-812E-67BE37552F0D}">
  <ds:schemaRefs>
    <ds:schemaRef ds:uri="2b7837e7-0eb8-4fcb-95a6-f1b3c1c02ab8"/>
    <ds:schemaRef ds:uri="e25e2671-5ad4-4bc4-9539-dac0c323b51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1193580-EF25-446A-9506-BF64165C58E3}"/>
</file>

<file path=customXml/itemProps4.xml><?xml version="1.0" encoding="utf-8"?>
<ds:datastoreItem xmlns:ds="http://schemas.openxmlformats.org/officeDocument/2006/customXml" ds:itemID="{5E972AB5-92A4-41C8-9776-8350FD563B3F}">
  <ds:schemaRefs/>
</ds:datastoreItem>
</file>

<file path=customXml/itemProps5.xml><?xml version="1.0" encoding="utf-8"?>
<ds:datastoreItem xmlns:ds="http://schemas.openxmlformats.org/officeDocument/2006/customXml" ds:itemID="{0597977D-0001-4FDE-BDF2-E2F0FF2DA432}">
  <ds:schemaRefs/>
</ds:datastoreItem>
</file>

<file path=docProps/app.xml><?xml version="1.0" encoding="utf-8"?>
<Properties xmlns="http://schemas.openxmlformats.org/officeDocument/2006/extended-properties" xmlns:vt="http://schemas.openxmlformats.org/officeDocument/2006/docPropsVTypes">
  <TotalTime>307</TotalTime>
  <Words>4904</Words>
  <Application>Microsoft Office PowerPoint</Application>
  <PresentationFormat>Widescreen</PresentationFormat>
  <Paragraphs>543</Paragraphs>
  <Slides>31</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Calibri</vt:lpstr>
      <vt:lpstr>Calibri Light</vt:lpstr>
      <vt:lpstr>Cambria</vt:lpstr>
      <vt:lpstr>Montserrat</vt:lpstr>
      <vt:lpstr>Open Sans</vt:lpstr>
      <vt:lpstr>Office Theme</vt:lpstr>
      <vt:lpstr>2_Office Theme</vt:lpstr>
      <vt:lpstr>1_Office Theme</vt:lpstr>
      <vt:lpstr>PowerPoint Presentation</vt:lpstr>
      <vt:lpstr>PowerPoint Presentation</vt:lpstr>
      <vt:lpstr>Program Learning Objectives</vt:lpstr>
      <vt:lpstr>Today’s Learning Objectives </vt:lpstr>
      <vt:lpstr>Ground Rules &amp; Virtue’s Pick</vt:lpstr>
      <vt:lpstr>A virtues-based,  character-first  approach to  leadership </vt:lpstr>
      <vt:lpstr>What are virtues? </vt:lpstr>
      <vt:lpstr>What are your strength (and growth) virtues? </vt:lpstr>
      <vt:lpstr>Today we’ll focus on  2 virtues-based leadership strategies </vt:lpstr>
      <vt:lpstr>Strategy 1:  Listening deeply</vt:lpstr>
      <vt:lpstr>Practice listening deeply.   In breakout rooms, apply the companioning process as you and your partner share your response to the following prompt:  </vt:lpstr>
      <vt:lpstr>Strategy 2:  Giving effective feedback</vt:lpstr>
      <vt:lpstr>Reflect on your volunteering context:   What is one piece of feedback you often give (or receive)?  Or What is one piece of feedback you feel awkward giving (or receiving)?  Or What is one piece of feedback that you wish you gave (or received) more often...? Write it down. </vt:lpstr>
      <vt:lpstr>Strategy 2:  Giving effective feedback</vt:lpstr>
      <vt:lpstr>Practice re-phrasing feedback as virtues-based feedback.  </vt:lpstr>
      <vt:lpstr>Break – 11.05am</vt:lpstr>
      <vt:lpstr>Communicating with others about mental health</vt:lpstr>
      <vt:lpstr>Communication skills</vt:lpstr>
      <vt:lpstr>PowerPoint Presentation</vt:lpstr>
      <vt:lpstr>Reducing mental illness stigma</vt:lpstr>
      <vt:lpstr>Having mental health conversations in a work context</vt:lpstr>
      <vt:lpstr>https://vimeo.com/283591379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 day training</dc:title>
  <dc:creator>Toby Newstead</dc:creator>
  <cp:lastModifiedBy>Kate Crawford</cp:lastModifiedBy>
  <cp:revision>20</cp:revision>
  <dcterms:created xsi:type="dcterms:W3CDTF">2022-05-11T01:41:59Z</dcterms:created>
  <dcterms:modified xsi:type="dcterms:W3CDTF">2023-08-10T07:09:04Z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0x01010077DFA5841041CA41BDB4274C25DC9CBD</vt:lpwstr>
  </property>
  <property fmtid="{D5CDD505-2E9C-101B-9397-08002B2CF9AE}" pid="3" name="MediaServiceImageTags">
    <vt:lpwstr/>
  </property>
</Properties>
</file>